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6" r:id="rId4"/>
  </p:sldMasterIdLst>
  <p:notesMasterIdLst>
    <p:notesMasterId r:id="rId6"/>
  </p:notesMasterIdLst>
  <p:handoutMasterIdLst>
    <p:handoutMasterId r:id="rId33"/>
  </p:handoutMasterIdLst>
  <p:sldIdLst>
    <p:sldId id="535" r:id="rId5"/>
    <p:sldId id="818" r:id="rId7"/>
    <p:sldId id="766" r:id="rId8"/>
    <p:sldId id="819" r:id="rId9"/>
    <p:sldId id="849" r:id="rId10"/>
    <p:sldId id="858" r:id="rId11"/>
    <p:sldId id="850" r:id="rId12"/>
    <p:sldId id="851" r:id="rId13"/>
    <p:sldId id="852" r:id="rId14"/>
    <p:sldId id="853" r:id="rId15"/>
    <p:sldId id="854" r:id="rId16"/>
    <p:sldId id="855" r:id="rId17"/>
    <p:sldId id="856" r:id="rId18"/>
    <p:sldId id="860" r:id="rId19"/>
    <p:sldId id="857" r:id="rId20"/>
    <p:sldId id="787" r:id="rId21"/>
    <p:sldId id="788" r:id="rId22"/>
    <p:sldId id="789" r:id="rId23"/>
    <p:sldId id="712" r:id="rId24"/>
    <p:sldId id="739" r:id="rId25"/>
    <p:sldId id="762" r:id="rId26"/>
    <p:sldId id="720" r:id="rId27"/>
    <p:sldId id="763" r:id="rId28"/>
    <p:sldId id="695" r:id="rId29"/>
    <p:sldId id="713" r:id="rId30"/>
    <p:sldId id="859" r:id="rId31"/>
    <p:sldId id="861" r:id="rId32"/>
  </p:sldIdLst>
  <p:sldSz cx="9144000" cy="5143500" type="screen16x9"/>
  <p:notesSz cx="6735445" cy="9865995"/>
  <p:custDataLst>
    <p:tags r:id="rId37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1" userDrawn="1">
          <p15:clr>
            <a:srgbClr val="A4A3A4"/>
          </p15:clr>
        </p15:guide>
        <p15:guide id="2" orient="horz" pos="434" userDrawn="1">
          <p15:clr>
            <a:srgbClr val="A4A3A4"/>
          </p15:clr>
        </p15:guide>
        <p15:guide id="3" orient="horz" pos="89" userDrawn="1">
          <p15:clr>
            <a:srgbClr val="A4A3A4"/>
          </p15:clr>
        </p15:guide>
        <p15:guide id="4" pos="2064" userDrawn="1">
          <p15:clr>
            <a:srgbClr val="A4A3A4"/>
          </p15:clr>
        </p15:guide>
        <p15:guide id="5" pos="366" userDrawn="1">
          <p15:clr>
            <a:srgbClr val="A4A3A4"/>
          </p15:clr>
        </p15:guide>
        <p15:guide id="6" pos="537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B37547"/>
    <a:srgbClr val="F4F7F9"/>
    <a:srgbClr val="F1F7F9"/>
    <a:srgbClr val="F1F8F9"/>
    <a:srgbClr val="CCA46A"/>
    <a:srgbClr val="FFCC99"/>
    <a:srgbClr val="711128"/>
    <a:srgbClr val="792127"/>
    <a:srgbClr val="BD0F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85" autoAdjust="0"/>
    <p:restoredTop sz="96679" autoAdjust="0"/>
  </p:normalViewPr>
  <p:slideViewPr>
    <p:cSldViewPr snapToGrid="0" showGuides="1">
      <p:cViewPr varScale="1">
        <p:scale>
          <a:sx n="91" d="100"/>
          <a:sy n="91" d="100"/>
        </p:scale>
        <p:origin x="1032" y="78"/>
      </p:cViewPr>
      <p:guideLst>
        <p:guide orient="horz" pos="2981"/>
        <p:guide orient="horz" pos="434"/>
        <p:guide orient="horz" pos="89"/>
        <p:guide pos="2064"/>
        <p:guide pos="366"/>
        <p:guide pos="53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6720"/>
    </p:cViewPr>
  </p:sorterViewPr>
  <p:notesViewPr>
    <p:cSldViewPr snapToGrid="0">
      <p:cViewPr varScale="1">
        <p:scale>
          <a:sx n="80" d="100"/>
          <a:sy n="80" d="100"/>
        </p:scale>
        <p:origin x="-4014" y="-90"/>
      </p:cViewPr>
      <p:guideLst>
        <p:guide orient="horz" pos="3107"/>
        <p:guide pos="2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7" Type="http://schemas.openxmlformats.org/officeDocument/2006/relationships/tags" Target="tags/tag1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15375" y="1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1EB1362-7D0C-4C7B-B887-EA2D489C59FC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9371286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15375" y="9371286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3FDDBB7-1EF5-4728-BE22-0807B4D22637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18830" cy="49331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754" tIns="45377" rIns="90754" bIns="45377" numCol="1" anchor="t" anchorCtr="0" compatLnSpc="1"/>
          <a:lstStyle>
            <a:lvl1pPr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5" y="1"/>
            <a:ext cx="2918830" cy="49331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754" tIns="45377" rIns="90754" bIns="45377" numCol="1" anchor="t" anchorCtr="0" compatLnSpc="1"/>
          <a:lstStyle>
            <a:lvl1pPr algn="r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963" y="739775"/>
            <a:ext cx="6573837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754" tIns="45377" rIns="90754" bIns="45377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1286"/>
            <a:ext cx="2918830" cy="49331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754" tIns="45377" rIns="90754" bIns="45377" numCol="1" anchor="b" anchorCtr="0" compatLnSpc="1"/>
          <a:lstStyle>
            <a:lvl1pPr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5" y="9371286"/>
            <a:ext cx="2918830" cy="49331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754" tIns="45377" rIns="90754" bIns="45377" numCol="1" anchor="b" anchorCtr="0" compatLnSpc="1"/>
          <a:lstStyle>
            <a:lvl1pPr algn="r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2669FCF-B9B6-4E5E-9EB4-F6A5D4C71E84}" type="slidenum">
              <a:rPr lang="en-US" altLang="zh-CN"/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69FCF-B9B6-4E5E-9EB4-F6A5D4C71E84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73837" cy="36988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415">
              <a:defRPr/>
            </a:pPr>
            <a:endParaRPr lang="en-US" altLang="zh-CN">
              <a:solidFill>
                <a:srgbClr val="FF0000"/>
              </a:solidFill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69FCF-B9B6-4E5E-9EB4-F6A5D4C71E84}" type="slidenum">
              <a:rPr lang="en-US" altLang="zh-CN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73837" cy="36988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415">
              <a:defRPr/>
            </a:pPr>
            <a:endParaRPr lang="en-US" altLang="zh-CN">
              <a:solidFill>
                <a:srgbClr val="FF0000"/>
              </a:solidFill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69FCF-B9B6-4E5E-9EB4-F6A5D4C71E84}" type="slidenum">
              <a:rPr lang="en-US" altLang="zh-CN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73837" cy="36988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415">
              <a:defRPr/>
            </a:pPr>
            <a:endParaRPr lang="en-US" altLang="zh-CN">
              <a:solidFill>
                <a:srgbClr val="FF0000"/>
              </a:solidFill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69FCF-B9B6-4E5E-9EB4-F6A5D4C71E84}" type="slidenum">
              <a:rPr lang="en-US" altLang="zh-CN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73837" cy="36988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415">
              <a:defRPr/>
            </a:pPr>
            <a:endParaRPr lang="en-US" altLang="zh-CN">
              <a:solidFill>
                <a:srgbClr val="FF0000"/>
              </a:solidFill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69FCF-B9B6-4E5E-9EB4-F6A5D4C71E84}" type="slidenum">
              <a:rPr lang="en-US" altLang="zh-CN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73837" cy="36988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415">
              <a:defRPr/>
            </a:pPr>
            <a:endParaRPr lang="en-US" altLang="zh-CN">
              <a:solidFill>
                <a:srgbClr val="FF0000"/>
              </a:solidFill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69FCF-B9B6-4E5E-9EB4-F6A5D4C71E84}" type="slidenum">
              <a:rPr lang="en-US" altLang="zh-CN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73837" cy="36988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415">
              <a:defRPr/>
            </a:pPr>
            <a:endParaRPr lang="en-US" altLang="zh-CN">
              <a:solidFill>
                <a:srgbClr val="FF0000"/>
              </a:solidFill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69FCF-B9B6-4E5E-9EB4-F6A5D4C71E84}" type="slidenum">
              <a:rPr lang="en-US" altLang="zh-CN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73837" cy="36988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415">
              <a:defRPr/>
            </a:pPr>
            <a:endParaRPr lang="en-US" altLang="zh-CN" dirty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69FCF-B9B6-4E5E-9EB4-F6A5D4C71E84}" type="slidenum">
              <a:rPr lang="en-US" altLang="zh-CN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73837" cy="36988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415">
              <a:defRPr/>
            </a:pPr>
            <a:endParaRPr lang="en-US" altLang="zh-CN" dirty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69FCF-B9B6-4E5E-9EB4-F6A5D4C71E84}" type="slidenum">
              <a:rPr lang="en-US" altLang="zh-CN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73837" cy="36988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415">
              <a:defRPr/>
            </a:pPr>
            <a:endParaRPr lang="en-US" altLang="zh-CN">
              <a:solidFill>
                <a:srgbClr val="FF0000"/>
              </a:solidFill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69FCF-B9B6-4E5E-9EB4-F6A5D4C71E84}" type="slidenum">
              <a:rPr lang="en-US" altLang="zh-CN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73837" cy="36988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415">
              <a:defRPr/>
            </a:pPr>
            <a:endParaRPr lang="en-US" altLang="zh-CN">
              <a:solidFill>
                <a:srgbClr val="FF0000"/>
              </a:solidFill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69FCF-B9B6-4E5E-9EB4-F6A5D4C71E84}" type="slidenum">
              <a:rPr lang="en-US" altLang="zh-CN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73837" cy="36988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415">
              <a:defRPr/>
            </a:pPr>
            <a:endParaRPr lang="en-US" altLang="zh-CN" dirty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69FCF-B9B6-4E5E-9EB4-F6A5D4C71E84}" type="slidenum">
              <a:rPr lang="en-US" altLang="zh-CN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73837" cy="36988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415">
              <a:defRPr/>
            </a:pPr>
            <a:endParaRPr lang="en-US" altLang="zh-CN" dirty="0">
              <a:solidFill>
                <a:srgbClr val="FF0000"/>
              </a:solidFill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69FCF-B9B6-4E5E-9EB4-F6A5D4C71E84}" type="slidenum">
              <a:rPr lang="en-US" altLang="zh-CN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73837" cy="36988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415">
              <a:defRPr/>
            </a:pPr>
            <a:endParaRPr lang="en-US" altLang="zh-CN">
              <a:solidFill>
                <a:srgbClr val="FF0000"/>
              </a:solidFill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69FCF-B9B6-4E5E-9EB4-F6A5D4C71E84}" type="slidenum">
              <a:rPr lang="en-US" altLang="zh-CN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73837" cy="36988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415">
              <a:defRPr/>
            </a:pPr>
            <a:endParaRPr lang="en-US" altLang="zh-CN" dirty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69FCF-B9B6-4E5E-9EB4-F6A5D4C71E84}" type="slidenum">
              <a:rPr lang="en-US" altLang="zh-CN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73837" cy="36988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415">
              <a:defRPr/>
            </a:pPr>
            <a:endParaRPr lang="en-US" altLang="zh-CN">
              <a:solidFill>
                <a:srgbClr val="FF0000"/>
              </a:solidFill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69FCF-B9B6-4E5E-9EB4-F6A5D4C71E84}" type="slidenum">
              <a:rPr lang="en-US" altLang="zh-CN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73837" cy="36988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415">
              <a:defRPr/>
            </a:pPr>
            <a:endParaRPr lang="en-US" altLang="zh-CN" dirty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69FCF-B9B6-4E5E-9EB4-F6A5D4C71E84}" type="slidenum">
              <a:rPr lang="en-US" altLang="zh-CN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73837" cy="36988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415">
              <a:defRPr/>
            </a:pPr>
            <a:endParaRPr lang="en-US" altLang="zh-CN">
              <a:solidFill>
                <a:srgbClr val="FF0000"/>
              </a:solidFill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69FCF-B9B6-4E5E-9EB4-F6A5D4C71E84}" type="slidenum">
              <a:rPr lang="en-US" altLang="zh-CN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73837" cy="36988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415">
              <a:defRPr/>
            </a:pPr>
            <a:endParaRPr lang="en-US" altLang="zh-CN">
              <a:solidFill>
                <a:srgbClr val="FF0000"/>
              </a:solidFill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69FCF-B9B6-4E5E-9EB4-F6A5D4C71E84}" type="slidenum">
              <a:rPr lang="en-US" altLang="zh-CN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73837" cy="36988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415">
              <a:defRPr/>
            </a:pPr>
            <a:endParaRPr lang="en-US" altLang="zh-CN">
              <a:solidFill>
                <a:srgbClr val="FF0000"/>
              </a:solidFill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69FCF-B9B6-4E5E-9EB4-F6A5D4C71E84}" type="slidenum">
              <a:rPr lang="en-US" altLang="zh-CN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90F92-BD41-42D0-AFC0-748B38553369}" type="datetime1">
              <a:rPr lang="zh-CN" altLang="en-US"/>
            </a:fld>
            <a:endParaRPr lang="en-US" altLang="zh-CN" dirty="0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178550" y="4800601"/>
            <a:ext cx="2895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0988" y="148828"/>
            <a:ext cx="8229600" cy="3083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52425" y="628651"/>
            <a:ext cx="8439150" cy="39659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65A73-33CE-4817-AC36-10A2619DE01D}" type="datetime1">
              <a:rPr lang="zh-CN" altLang="en-US"/>
            </a:fld>
            <a:endParaRPr lang="en-US" altLang="zh-CN" dirty="0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178550" y="4800601"/>
            <a:ext cx="2895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64325" y="148829"/>
            <a:ext cx="2127250" cy="444579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80989" y="148829"/>
            <a:ext cx="6230937" cy="444579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0B076-AD6E-4EFD-895E-51F87001E5BE}" type="datetime1">
              <a:rPr lang="zh-CN" altLang="en-US"/>
            </a:fld>
            <a:endParaRPr lang="en-US" altLang="zh-CN" dirty="0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178550" y="4800601"/>
            <a:ext cx="2895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280989" y="148829"/>
            <a:ext cx="8510587" cy="44457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82A4A-8B66-44FD-9C28-6C84DDCA8B04}" type="datetime1">
              <a:rPr lang="zh-CN" altLang="en-US"/>
            </a:fld>
            <a:endParaRPr lang="en-US" altLang="zh-CN" dirty="0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178550" y="4800601"/>
            <a:ext cx="2895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99624-BD0D-411B-82A8-1E58E38258CF}" type="datetime1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DA5FA-D84D-418F-A441-1687CAD1AD9C}" type="datetime1">
              <a:rPr lang="zh-CN" altLang="en-US" smtClean="0"/>
            </a:fld>
            <a:endParaRPr lang="en-US" altLang="zh-CN" dirty="0"/>
          </a:p>
        </p:txBody>
      </p:sp>
      <p:sp>
        <p:nvSpPr>
          <p:cNvPr id="6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7010400" y="486484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8C2D9BC-AAA4-43AE-B2EE-922C33139BA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B1284-AAE7-44DC-A858-102CCD41A1D9}" type="datetime1">
              <a:rPr lang="zh-CN" altLang="en-US" smtClean="0"/>
            </a:fld>
            <a:endParaRPr lang="en-US" altLang="zh-CN" dirty="0"/>
          </a:p>
        </p:txBody>
      </p:sp>
      <p:sp>
        <p:nvSpPr>
          <p:cNvPr id="6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7010400" y="486484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8C2D9BC-AAA4-43AE-B2EE-922C33139BA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52426" y="628651"/>
            <a:ext cx="4143375" cy="3965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1" y="628651"/>
            <a:ext cx="4143375" cy="3965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272FD-0C09-46A7-9265-8B5328A60401}" type="datetime1">
              <a:rPr lang="zh-CN" altLang="en-US" smtClean="0"/>
            </a:fld>
            <a:endParaRPr lang="en-US" altLang="zh-CN" dirty="0"/>
          </a:p>
        </p:txBody>
      </p:sp>
      <p:sp>
        <p:nvSpPr>
          <p:cNvPr id="7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7010400" y="486484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8C2D9BC-AAA4-43AE-B2EE-922C33139BA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AC293-1AB2-4270-9A7A-5E15238B31C1}" type="datetime1">
              <a:rPr lang="zh-CN" altLang="en-US" smtClean="0"/>
            </a:fld>
            <a:endParaRPr lang="en-US" altLang="zh-CN" dirty="0"/>
          </a:p>
        </p:txBody>
      </p:sp>
      <p:sp>
        <p:nvSpPr>
          <p:cNvPr id="9" name="灯片编号占位符 1"/>
          <p:cNvSpPr>
            <a:spLocks noGrp="1"/>
          </p:cNvSpPr>
          <p:nvPr>
            <p:ph type="sldNum" sz="quarter" idx="11"/>
          </p:nvPr>
        </p:nvSpPr>
        <p:spPr>
          <a:xfrm>
            <a:off x="7010400" y="486484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8C2D9BC-AAA4-43AE-B2EE-922C33139BA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0988" y="148828"/>
            <a:ext cx="8229600" cy="3083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2425" y="628651"/>
            <a:ext cx="8439150" cy="39659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7E97B-5BD0-4C86-B8E9-3E0C3FCB7593}" type="datetime1">
              <a:rPr lang="zh-CN" altLang="en-US"/>
            </a:fld>
            <a:endParaRPr lang="en-US" altLang="zh-CN" dirty="0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178550" y="4800601"/>
            <a:ext cx="2895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77C30-99F3-4EC7-A8B6-2C8C0465C806}" type="datetime1">
              <a:rPr lang="zh-CN" altLang="en-US" smtClean="0"/>
            </a:fld>
            <a:endParaRPr lang="en-US" altLang="zh-CN" dirty="0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179512" y="87475"/>
            <a:ext cx="6677694" cy="260504"/>
            <a:chOff x="323528" y="57324"/>
            <a:chExt cx="6677694" cy="577403"/>
          </a:xfrm>
        </p:grpSpPr>
        <p:sp>
          <p:nvSpPr>
            <p:cNvPr id="8" name="任意多边形 7"/>
            <p:cNvSpPr/>
            <p:nvPr/>
          </p:nvSpPr>
          <p:spPr>
            <a:xfrm>
              <a:off x="323528" y="58663"/>
              <a:ext cx="1725676" cy="576064"/>
            </a:xfrm>
            <a:custGeom>
              <a:avLst/>
              <a:gdLst>
                <a:gd name="rtl" fmla="*/ 250671 w 2733788"/>
                <a:gd name="rtr" fmla="*/ 2515471 w 2733788"/>
              </a:gdLst>
              <a:ahLst/>
              <a:cxnLst/>
              <a:rect l="rtl" t="t" r="rtr" b="b"/>
              <a:pathLst>
                <a:path w="2733788" h="459675">
                  <a:moveTo>
                    <a:pt x="0" y="0"/>
                  </a:moveTo>
                  <a:lnTo>
                    <a:pt x="2503630" y="0"/>
                  </a:lnTo>
                  <a:lnTo>
                    <a:pt x="2733788" y="229838"/>
                  </a:lnTo>
                  <a:lnTo>
                    <a:pt x="2503630" y="459675"/>
                  </a:lnTo>
                  <a:lnTo>
                    <a:pt x="0" y="459675"/>
                  </a:lnTo>
                  <a:lnTo>
                    <a:pt x="229838" y="2298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chemeClr val="accent1">
                  <a:lumMod val="75000"/>
                </a:schemeClr>
              </a:solidFill>
              <a:bevel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zh-CN" altLang="en-US" dirty="0">
                  <a:solidFill>
                    <a:srgbClr val="FFFFFF">
                      <a:lumMod val="6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产品策略</a:t>
              </a:r>
              <a:endParaRPr dirty="0">
                <a:solidFill>
                  <a:srgbClr val="FFFFFF">
                    <a:lumMod val="6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1979712" y="58659"/>
              <a:ext cx="1725676" cy="576064"/>
            </a:xfrm>
            <a:custGeom>
              <a:avLst/>
              <a:gdLst>
                <a:gd name="rtl" fmla="*/ 250671 w 2733788"/>
                <a:gd name="rtr" fmla="*/ 2515471 w 2733788"/>
              </a:gdLst>
              <a:ahLst/>
              <a:cxnLst/>
              <a:rect l="rtl" t="t" r="rtr" b="b"/>
              <a:pathLst>
                <a:path w="2733788" h="459675">
                  <a:moveTo>
                    <a:pt x="0" y="0"/>
                  </a:moveTo>
                  <a:lnTo>
                    <a:pt x="2503630" y="0"/>
                  </a:lnTo>
                  <a:lnTo>
                    <a:pt x="2733788" y="229838"/>
                  </a:lnTo>
                  <a:lnTo>
                    <a:pt x="2503630" y="459675"/>
                  </a:lnTo>
                  <a:lnTo>
                    <a:pt x="0" y="459675"/>
                  </a:lnTo>
                  <a:lnTo>
                    <a:pt x="229838" y="2298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chemeClr val="accent1">
                  <a:lumMod val="75000"/>
                </a:schemeClr>
              </a:solidFill>
              <a:bevel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zh-CN" altLang="en-US" dirty="0">
                  <a:solidFill>
                    <a:srgbClr val="FFFFFF">
                      <a:lumMod val="6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产品介绍</a:t>
              </a:r>
              <a:endParaRPr lang="zh-CN" altLang="en-US" dirty="0">
                <a:solidFill>
                  <a:srgbClr val="FFFFFF">
                    <a:lumMod val="6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3624084" y="57324"/>
              <a:ext cx="1725676" cy="576064"/>
            </a:xfrm>
            <a:custGeom>
              <a:avLst/>
              <a:gdLst>
                <a:gd name="rtl" fmla="*/ 250671 w 2733788"/>
                <a:gd name="rtr" fmla="*/ 2515471 w 2733788"/>
              </a:gdLst>
              <a:ahLst/>
              <a:cxnLst/>
              <a:rect l="rtl" t="t" r="rtr" b="b"/>
              <a:pathLst>
                <a:path w="2733788" h="459675">
                  <a:moveTo>
                    <a:pt x="0" y="0"/>
                  </a:moveTo>
                  <a:lnTo>
                    <a:pt x="2503630" y="0"/>
                  </a:lnTo>
                  <a:lnTo>
                    <a:pt x="2733788" y="229838"/>
                  </a:lnTo>
                  <a:lnTo>
                    <a:pt x="2503630" y="459675"/>
                  </a:lnTo>
                  <a:lnTo>
                    <a:pt x="0" y="459675"/>
                  </a:lnTo>
                  <a:lnTo>
                    <a:pt x="229838" y="2298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 w="12700" cap="flat">
              <a:solidFill>
                <a:schemeClr val="accent1">
                  <a:lumMod val="75000"/>
                </a:schemeClr>
              </a:solidFill>
              <a:bevel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zh-CN" altLang="en-US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竞品对比</a:t>
              </a:r>
              <a:endParaRPr lang="zh-CN" altLang="en-US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275546" y="57324"/>
              <a:ext cx="1725676" cy="576064"/>
            </a:xfrm>
            <a:custGeom>
              <a:avLst/>
              <a:gdLst>
                <a:gd name="rtl" fmla="*/ 250671 w 2733788"/>
                <a:gd name="rtr" fmla="*/ 2515471 w 2733788"/>
              </a:gdLst>
              <a:ahLst/>
              <a:cxnLst/>
              <a:rect l="rtl" t="t" r="rtr" b="b"/>
              <a:pathLst>
                <a:path w="2733788" h="459675">
                  <a:moveTo>
                    <a:pt x="0" y="0"/>
                  </a:moveTo>
                  <a:lnTo>
                    <a:pt x="2503630" y="0"/>
                  </a:lnTo>
                  <a:lnTo>
                    <a:pt x="2733788" y="229838"/>
                  </a:lnTo>
                  <a:lnTo>
                    <a:pt x="2503630" y="459675"/>
                  </a:lnTo>
                  <a:lnTo>
                    <a:pt x="0" y="459675"/>
                  </a:lnTo>
                  <a:lnTo>
                    <a:pt x="229838" y="2298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chemeClr val="accent1">
                  <a:lumMod val="75000"/>
                </a:schemeClr>
              </a:solidFill>
              <a:bevel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zh-CN" altLang="en-US" dirty="0">
                  <a:solidFill>
                    <a:srgbClr val="FFFFFF">
                      <a:lumMod val="6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问题解答</a:t>
              </a:r>
              <a:endParaRPr lang="zh-CN" altLang="en-US" dirty="0">
                <a:solidFill>
                  <a:srgbClr val="FFFFFF">
                    <a:lumMod val="6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7010400" y="486484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8C2D9BC-AAA4-43AE-B2EE-922C33139BA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B3BC1-582C-4769-80B1-9DA2FEE045E5}" type="datetime1">
              <a:rPr lang="zh-CN" altLang="en-US" smtClean="0"/>
            </a:fld>
            <a:endParaRPr lang="en-US" altLang="zh-CN" dirty="0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179512" y="87475"/>
            <a:ext cx="6677694" cy="260504"/>
            <a:chOff x="323528" y="57324"/>
            <a:chExt cx="6677694" cy="577403"/>
          </a:xfrm>
        </p:grpSpPr>
        <p:sp>
          <p:nvSpPr>
            <p:cNvPr id="8" name="任意多边形 7"/>
            <p:cNvSpPr/>
            <p:nvPr/>
          </p:nvSpPr>
          <p:spPr>
            <a:xfrm>
              <a:off x="323528" y="58663"/>
              <a:ext cx="1725676" cy="576064"/>
            </a:xfrm>
            <a:custGeom>
              <a:avLst/>
              <a:gdLst>
                <a:gd name="rtl" fmla="*/ 250671 w 2733788"/>
                <a:gd name="rtr" fmla="*/ 2515471 w 2733788"/>
              </a:gdLst>
              <a:ahLst/>
              <a:cxnLst/>
              <a:rect l="rtl" t="t" r="rtr" b="b"/>
              <a:pathLst>
                <a:path w="2733788" h="459675">
                  <a:moveTo>
                    <a:pt x="0" y="0"/>
                  </a:moveTo>
                  <a:lnTo>
                    <a:pt x="2503630" y="0"/>
                  </a:lnTo>
                  <a:lnTo>
                    <a:pt x="2733788" y="229838"/>
                  </a:lnTo>
                  <a:lnTo>
                    <a:pt x="2503630" y="459675"/>
                  </a:lnTo>
                  <a:lnTo>
                    <a:pt x="0" y="459675"/>
                  </a:lnTo>
                  <a:lnTo>
                    <a:pt x="229838" y="2298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chemeClr val="accent1">
                  <a:lumMod val="75000"/>
                </a:schemeClr>
              </a:solidFill>
              <a:bevel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zh-CN" altLang="en-US" dirty="0">
                  <a:solidFill>
                    <a:srgbClr val="FFFFFF">
                      <a:lumMod val="6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产品策略</a:t>
              </a:r>
              <a:endParaRPr dirty="0">
                <a:solidFill>
                  <a:srgbClr val="FFFFFF">
                    <a:lumMod val="6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1979712" y="58659"/>
              <a:ext cx="1725676" cy="576064"/>
            </a:xfrm>
            <a:custGeom>
              <a:avLst/>
              <a:gdLst>
                <a:gd name="rtl" fmla="*/ 250671 w 2733788"/>
                <a:gd name="rtr" fmla="*/ 2515471 w 2733788"/>
              </a:gdLst>
              <a:ahLst/>
              <a:cxnLst/>
              <a:rect l="rtl" t="t" r="rtr" b="b"/>
              <a:pathLst>
                <a:path w="2733788" h="459675">
                  <a:moveTo>
                    <a:pt x="0" y="0"/>
                  </a:moveTo>
                  <a:lnTo>
                    <a:pt x="2503630" y="0"/>
                  </a:lnTo>
                  <a:lnTo>
                    <a:pt x="2733788" y="229838"/>
                  </a:lnTo>
                  <a:lnTo>
                    <a:pt x="2503630" y="459675"/>
                  </a:lnTo>
                  <a:lnTo>
                    <a:pt x="0" y="459675"/>
                  </a:lnTo>
                  <a:lnTo>
                    <a:pt x="229838" y="2298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chemeClr val="accent1">
                  <a:lumMod val="75000"/>
                </a:schemeClr>
              </a:solidFill>
              <a:bevel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zh-CN" altLang="en-US" dirty="0">
                  <a:solidFill>
                    <a:srgbClr val="FFFFFF">
                      <a:lumMod val="6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产品介绍</a:t>
              </a:r>
              <a:endParaRPr lang="zh-CN" altLang="en-US" dirty="0">
                <a:solidFill>
                  <a:srgbClr val="FFFFFF">
                    <a:lumMod val="6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3624084" y="57324"/>
              <a:ext cx="1725676" cy="576064"/>
            </a:xfrm>
            <a:custGeom>
              <a:avLst/>
              <a:gdLst>
                <a:gd name="rtl" fmla="*/ 250671 w 2733788"/>
                <a:gd name="rtr" fmla="*/ 2515471 w 2733788"/>
              </a:gdLst>
              <a:ahLst/>
              <a:cxnLst/>
              <a:rect l="rtl" t="t" r="rtr" b="b"/>
              <a:pathLst>
                <a:path w="2733788" h="459675">
                  <a:moveTo>
                    <a:pt x="0" y="0"/>
                  </a:moveTo>
                  <a:lnTo>
                    <a:pt x="2503630" y="0"/>
                  </a:lnTo>
                  <a:lnTo>
                    <a:pt x="2733788" y="229838"/>
                  </a:lnTo>
                  <a:lnTo>
                    <a:pt x="2503630" y="459675"/>
                  </a:lnTo>
                  <a:lnTo>
                    <a:pt x="0" y="459675"/>
                  </a:lnTo>
                  <a:lnTo>
                    <a:pt x="229838" y="2298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chemeClr val="accent1">
                  <a:lumMod val="75000"/>
                </a:schemeClr>
              </a:solidFill>
              <a:bevel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zh-CN" altLang="en-US" dirty="0">
                  <a:solidFill>
                    <a:srgbClr val="FFFFFF">
                      <a:lumMod val="6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竞品对比</a:t>
              </a:r>
              <a:endParaRPr lang="zh-CN" altLang="en-US" dirty="0">
                <a:solidFill>
                  <a:srgbClr val="FFFFFF">
                    <a:lumMod val="6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275546" y="57324"/>
              <a:ext cx="1725676" cy="576064"/>
            </a:xfrm>
            <a:custGeom>
              <a:avLst/>
              <a:gdLst>
                <a:gd name="rtl" fmla="*/ 250671 w 2733788"/>
                <a:gd name="rtr" fmla="*/ 2515471 w 2733788"/>
              </a:gdLst>
              <a:ahLst/>
              <a:cxnLst/>
              <a:rect l="rtl" t="t" r="rtr" b="b"/>
              <a:pathLst>
                <a:path w="2733788" h="459675">
                  <a:moveTo>
                    <a:pt x="0" y="0"/>
                  </a:moveTo>
                  <a:lnTo>
                    <a:pt x="2503630" y="0"/>
                  </a:lnTo>
                  <a:lnTo>
                    <a:pt x="2733788" y="229838"/>
                  </a:lnTo>
                  <a:lnTo>
                    <a:pt x="2503630" y="459675"/>
                  </a:lnTo>
                  <a:lnTo>
                    <a:pt x="0" y="459675"/>
                  </a:lnTo>
                  <a:lnTo>
                    <a:pt x="229838" y="2298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6231"/>
            </a:solidFill>
            <a:ln w="12700" cap="flat">
              <a:solidFill>
                <a:schemeClr val="accent1">
                  <a:lumMod val="75000"/>
                </a:schemeClr>
              </a:solidFill>
              <a:bevel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zh-CN" altLang="en-US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问题解答</a:t>
              </a:r>
              <a:endParaRPr lang="zh-CN" altLang="en-US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7010400" y="486484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8C2D9BC-AAA4-43AE-B2EE-922C33139BA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11771-EEA4-4691-AFAF-0E5AED4CB24C}" type="datetime1">
              <a:rPr lang="zh-CN" altLang="en-US" smtClean="0"/>
            </a:fld>
            <a:endParaRPr lang="en-US" altLang="zh-CN" dirty="0"/>
          </a:p>
        </p:txBody>
      </p:sp>
      <p:sp>
        <p:nvSpPr>
          <p:cNvPr id="6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7010400" y="486484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8C2D9BC-AAA4-43AE-B2EE-922C33139BA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0179C-8D3A-4EF5-A23C-F2D3DC733F12}" type="datetime1">
              <a:rPr lang="zh-CN" altLang="en-US" smtClean="0"/>
            </a:fld>
            <a:endParaRPr lang="en-US" altLang="zh-CN" dirty="0"/>
          </a:p>
        </p:txBody>
      </p:sp>
      <p:sp>
        <p:nvSpPr>
          <p:cNvPr id="6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7010400" y="486484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8C2D9BC-AAA4-43AE-B2EE-922C33139BA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280989" y="148829"/>
            <a:ext cx="8510587" cy="444579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8F44C-4BC5-48A1-B9D3-088151CCBBDF}" type="datetime1">
              <a:rPr lang="zh-CN" altLang="en-US" smtClean="0"/>
            </a:fld>
            <a:endParaRPr lang="en-US" altLang="zh-CN" dirty="0"/>
          </a:p>
        </p:txBody>
      </p:sp>
      <p:sp>
        <p:nvSpPr>
          <p:cNvPr id="5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7010400" y="486484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8C2D9BC-AAA4-43AE-B2EE-922C33139BA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DFF1DC-A28B-4B73-A434-E7BE689DDB8C}" type="datetime1">
              <a:rPr lang="zh-CN" altLang="en-US" smtClean="0"/>
            </a:fld>
            <a:endParaRPr lang="en-US" altLang="zh-CN" dirty="0"/>
          </a:p>
        </p:txBody>
      </p:sp>
      <p:sp>
        <p:nvSpPr>
          <p:cNvPr id="5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7010400" y="486484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8C2D9BC-AAA4-43AE-B2EE-922C33139BA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54954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A933AF9A-6E59-49CC-8DEB-5BECA0B9E870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10600030101010101" charset="-122"/>
                <a:ea typeface="等线" panose="02010600030101010101" charset="-122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E3421-FD00-4AA2-A5B3-7177083A3BEE}" type="datetime1">
              <a:rPr lang="zh-CN" altLang="en-US"/>
            </a:fld>
            <a:endParaRPr lang="en-US" altLang="zh-CN" dirty="0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178550" y="4800601"/>
            <a:ext cx="2895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0988" y="148828"/>
            <a:ext cx="8229600" cy="3083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52426" y="628651"/>
            <a:ext cx="4143375" cy="39659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1" y="628651"/>
            <a:ext cx="4143375" cy="39659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7EEF2-61F4-46BE-88A5-A1C7002642F8}" type="datetime1">
              <a:rPr lang="zh-CN" altLang="en-US"/>
            </a:fld>
            <a:endParaRPr lang="en-US" altLang="zh-CN" dirty="0"/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178550" y="4800601"/>
            <a:ext cx="2895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73944-54D7-408B-B1F4-857235D533D5}" type="datetime1">
              <a:rPr lang="zh-CN" altLang="en-US"/>
            </a:fld>
            <a:endParaRPr lang="en-US" altLang="zh-CN" dirty="0"/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178550" y="4800601"/>
            <a:ext cx="2895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0988" y="148828"/>
            <a:ext cx="8229600" cy="3083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8EA8E-AE15-40E4-9276-4ECA01775B35}" type="datetime1">
              <a:rPr lang="zh-CN" altLang="en-US"/>
            </a:fld>
            <a:endParaRPr lang="en-US" altLang="zh-CN" dirty="0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178550" y="4800601"/>
            <a:ext cx="2895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D6D1D-2E21-46BA-849D-FE306A30452A}" type="datetime1">
              <a:rPr lang="zh-CN" altLang="en-US"/>
            </a:fld>
            <a:endParaRPr lang="en-US" altLang="zh-CN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178550" y="4800601"/>
            <a:ext cx="2895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0C5F1-53CF-4AD9-927B-98A5D449886D}" type="datetime1">
              <a:rPr lang="zh-CN" altLang="en-US"/>
            </a:fld>
            <a:endParaRPr lang="en-US" altLang="zh-CN" dirty="0"/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178550" y="4800601"/>
            <a:ext cx="2895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5ED6C-7024-4E8F-9FB7-7E87CBADFE6C}" type="datetime1">
              <a:rPr lang="zh-CN" altLang="en-US"/>
            </a:fld>
            <a:endParaRPr lang="en-US" altLang="zh-CN" dirty="0"/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178550" y="4800601"/>
            <a:ext cx="2895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jpeg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image" Target="../media/image2.jpeg"/><Relationship Id="rId15" Type="http://schemas.openxmlformats.org/officeDocument/2006/relationships/image" Target="../media/image1.jpeg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4" Type="http://schemas.openxmlformats.org/officeDocument/2006/relationships/theme" Target="../theme/theme3.xml"/><Relationship Id="rId13" Type="http://schemas.openxmlformats.org/officeDocument/2006/relationships/image" Target="../media/image2.jpe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liz-2022\宇通\11-7 卡塔尔6706-PPT\links\调整\6706-2调整.jp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5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55675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55675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l" defTabSz="955675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l" defTabSz="955675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l" defTabSz="955675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l" defTabSz="955675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l" defTabSz="955675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l" defTabSz="955675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l" defTabSz="955675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58775" indent="-358775" algn="l" defTabSz="955675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98450" algn="l" defTabSz="955675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96975" indent="-240030" algn="l" defTabSz="955675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76400" indent="-240030" algn="l" defTabSz="955675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154555" indent="-238125" algn="l" defTabSz="955675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611755" indent="-238125" algn="l" defTabSz="955675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3068955" indent="-238125" algn="l" defTabSz="955675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526155" indent="-238125" algn="l" defTabSz="955675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983355" indent="-238125" algn="l" defTabSz="955675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512" y="63104"/>
            <a:ext cx="8229600" cy="30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47" tIns="47873" rIns="95747" bIns="47873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2425" y="628651"/>
            <a:ext cx="8439150" cy="396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47" tIns="47873" rIns="95747" bIns="47873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8" name="日期占位符 1"/>
          <p:cNvSpPr>
            <a:spLocks noGrp="1"/>
          </p:cNvSpPr>
          <p:nvPr>
            <p:ph type="dt" sz="half" idx="2"/>
          </p:nvPr>
        </p:nvSpPr>
        <p:spPr bwMode="auto">
          <a:xfrm>
            <a:off x="457200" y="4800601"/>
            <a:ext cx="2133600" cy="240506"/>
          </a:xfrm>
          <a:prstGeom prst="rect">
            <a:avLst/>
          </a:prstGeom>
          <a:ln>
            <a:miter lim="800000"/>
          </a:ln>
        </p:spPr>
        <p:txBody>
          <a:bodyPr vert="horz" wrap="square" lIns="95747" tIns="47873" rIns="95747" bIns="47873" numCol="1" anchor="t" anchorCtr="0" compatLnSpc="1"/>
          <a:lstStyle>
            <a:lvl1pPr>
              <a:defRPr sz="15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D57EC09-9F83-4D0A-A588-D7E70F27B4EE}" type="datetime1">
              <a:rPr lang="zh-CN" altLang="en-US" smtClean="0"/>
            </a:fld>
            <a:endParaRPr lang="en-US" altLang="zh-CN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7010400" y="486484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8C2D9BC-AAA4-43AE-B2EE-922C33139BA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Picture 2" descr="G:\liz-2022\宇通\11-7 卡塔尔6706-PPT\links\调整\6706-2调整.jp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5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55675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55675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l" defTabSz="955675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l" defTabSz="955675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l" defTabSz="955675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l" defTabSz="955675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l" defTabSz="955675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l" defTabSz="955675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l" defTabSz="955675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58775" indent="-358775" algn="l" defTabSz="955675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98450" algn="l" defTabSz="955675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96975" indent="-240030" algn="l" defTabSz="955675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76400" indent="-240030" algn="l" defTabSz="955675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154555" indent="-238125" algn="l" defTabSz="955675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611755" indent="-238125" algn="l" defTabSz="955675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3068955" indent="-238125" algn="l" defTabSz="955675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526155" indent="-238125" algn="l" defTabSz="955675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983355" indent="-238125" algn="l" defTabSz="955675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9" name="Picture 2" descr="G:\liz-2022\宇通\11-7 卡塔尔6706-PPT\links\调整\6706-2调整.jp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5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image" Target="../media/image6.pn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image" Target="../media/image6.png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microsoft.com/office/2007/relationships/media" Target="../media/media1.wmv"/><Relationship Id="rId1" Type="http://schemas.openxmlformats.org/officeDocument/2006/relationships/video" Target="../media/media1.wm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38.jpeg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image" Target="../media/image6.png"/><Relationship Id="rId1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image" Target="../media/image6.pn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liz-2022\宇通\11-7 卡塔尔6706-PPT\links\调整\6706-1浅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6" b="5983"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liz-2022\宇通\11-7 卡塔尔6706-PPT\links\未标题-4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79" y="257493"/>
            <a:ext cx="1024981" cy="6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27530" y="1714154"/>
            <a:ext cx="3115533" cy="630942"/>
          </a:xfrm>
          <a:prstGeom prst="rect">
            <a:avLst/>
          </a:prstGeom>
          <a:noFill/>
          <a:effectLst>
            <a:outerShdw blurRad="215900" dist="711200" dir="18900000" sx="145000" sy="145000" kx="-1200000" algn="b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500" b="1" i="1">
                <a:ln w="19050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ZK6706BEVG</a:t>
            </a:r>
            <a:endParaRPr lang="en-US" sz="3500" b="1" i="1">
              <a:ln w="19050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911073" y="2351959"/>
            <a:ext cx="3148447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2607" y="2377163"/>
            <a:ext cx="4185378" cy="584775"/>
          </a:xfrm>
          <a:prstGeom prst="rect">
            <a:avLst/>
          </a:prstGeom>
          <a:noFill/>
          <a:effectLst>
            <a:outerShdw blurRad="215900" dist="711200" dir="18900000" sx="145000" sy="145000" kx="-1200000" algn="b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200" b="1" i="1"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Battery Electric Bus</a:t>
            </a:r>
            <a:endParaRPr lang="en-US" sz="3200" b="1" i="1"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6773"/>
    </mc:Choice>
    <mc:Fallback>
      <p:transition advTm="1677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liz-2022\宇通\11-7 卡塔尔6706-PPT\links\调整\6706美化 改色_画板 1 副本 4 拷贝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763"/>
            <a:ext cx="9144001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liz-2022\宇通\11-7 卡塔尔6706-PPT\links\调整\色边调整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763"/>
            <a:ext cx="9144000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439264" y="1666446"/>
            <a:ext cx="22985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>
                <a:ln w="19050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PART. 3</a:t>
            </a:r>
            <a:endParaRPr lang="en-US" sz="4400" b="1" i="1">
              <a:ln w="19050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4699657" y="2777461"/>
            <a:ext cx="389340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4407733" y="2879329"/>
            <a:ext cx="41935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Light Luxury with </a:t>
            </a:r>
            <a:endParaRPr lang="en-US" sz="2800" b="1" i="1" smtClean="0"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sz="2800" b="1" i="1" smtClean="0"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Comfort </a:t>
            </a:r>
            <a:r>
              <a:rPr lang="en-US" sz="2800" b="1" i="1"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and Elegance</a:t>
            </a:r>
            <a:endParaRPr lang="en-US" sz="2800" b="1" i="1"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899231" y="2328678"/>
            <a:ext cx="1210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>
                <a:ln w="9525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>
                        <a:lumMod val="89000"/>
                      </a:srgbClr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7000">
                      <a:srgbClr val="FFFFFF"/>
                    </a:gs>
                    <a:gs pos="70000">
                      <a:srgbClr val="B2B2B2"/>
                    </a:gs>
                    <a:gs pos="75000">
                      <a:srgbClr val="292929"/>
                    </a:gs>
                    <a:gs pos="86000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Interior</a:t>
            </a:r>
            <a:endParaRPr lang="en-US" sz="2000" b="1" i="1">
              <a:ln w="9525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>
                      <a:lumMod val="89000"/>
                    </a:srgbClr>
                  </a:gs>
                  <a:gs pos="13000">
                    <a:srgbClr val="5F5F5F"/>
                  </a:gs>
                  <a:gs pos="21001">
                    <a:srgbClr val="5F5F5F"/>
                  </a:gs>
                  <a:gs pos="67000">
                    <a:srgbClr val="FFFFFF"/>
                  </a:gs>
                  <a:gs pos="70000">
                    <a:srgbClr val="B2B2B2"/>
                  </a:gs>
                  <a:gs pos="75000">
                    <a:srgbClr val="292929"/>
                  </a:gs>
                  <a:gs pos="86000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9"/>
          <p:cNvSpPr txBox="1"/>
          <p:nvPr/>
        </p:nvSpPr>
        <p:spPr>
          <a:xfrm>
            <a:off x="4751329" y="3590471"/>
            <a:ext cx="3928787" cy="107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Storage space of the driving area: </a:t>
            </a:r>
            <a:r>
              <a:rPr lang="en-US" sz="110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instrument panel is user-friendly and easy to operate. There are multiple storage spaces on both sides to meet the driver's daily needs and improve the driving experience.</a:t>
            </a:r>
            <a:endParaRPr lang="en-US" sz="110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9"/>
          <p:cNvSpPr txBox="1"/>
          <p:nvPr/>
        </p:nvSpPr>
        <p:spPr>
          <a:xfrm>
            <a:off x="4775461" y="1164866"/>
            <a:ext cx="3902165" cy="107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Brand new dashboard: </a:t>
            </a:r>
            <a:r>
              <a:rPr lang="en-US" sz="110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Upgraded full LCD instrument looks simpler with comprehensive information display; optimized human-machine interaction with less buttons;</a:t>
            </a:r>
            <a:endParaRPr lang="en-US" sz="110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9"/>
          <p:cNvSpPr txBox="1"/>
          <p:nvPr/>
        </p:nvSpPr>
        <p:spPr>
          <a:xfrm>
            <a:off x="4764029" y="2202527"/>
            <a:ext cx="3914776" cy="133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Comfortable driving:</a:t>
            </a:r>
            <a:r>
              <a:rPr lang="en-US" sz="110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driving area floor is flat without steps, and spacious area brings more freedom for drivers. The steering system is optimized with a car-like steering wheel, and the new design of driver's seat comprehensively improves driving comfort;</a:t>
            </a:r>
            <a:endParaRPr lang="en-US" sz="110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465195" y="1147118"/>
            <a:ext cx="4427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Easy Control</a:t>
            </a:r>
            <a:endParaRPr lang="en-US" sz="2000" b="1" i="1"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90351" y="288011"/>
            <a:ext cx="2390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>
                <a:ln w="9525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>
                        <a:lumMod val="89000"/>
                      </a:srgbClr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7000">
                      <a:srgbClr val="FFFFFF"/>
                    </a:gs>
                    <a:gs pos="70000">
                      <a:srgbClr val="B2B2B2"/>
                    </a:gs>
                    <a:gs pos="75000">
                      <a:srgbClr val="292929"/>
                    </a:gs>
                    <a:gs pos="86000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Light Luxury with Comfort and Elegance</a:t>
            </a:r>
            <a:endParaRPr lang="en-US" sz="2000" b="1" i="1">
              <a:ln w="9525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>
                      <a:lumMod val="89000"/>
                    </a:srgbClr>
                  </a:gs>
                  <a:gs pos="13000">
                    <a:srgbClr val="5F5F5F"/>
                  </a:gs>
                  <a:gs pos="21001">
                    <a:srgbClr val="5F5F5F"/>
                  </a:gs>
                  <a:gs pos="67000">
                    <a:srgbClr val="FFFFFF"/>
                  </a:gs>
                  <a:gs pos="70000">
                    <a:srgbClr val="B2B2B2"/>
                  </a:gs>
                  <a:gs pos="75000">
                    <a:srgbClr val="292929"/>
                  </a:gs>
                  <a:gs pos="86000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" t="6705" r="19086" b="10209"/>
          <a:stretch>
            <a:fillRect/>
          </a:stretch>
        </p:blipFill>
        <p:spPr bwMode="auto">
          <a:xfrm>
            <a:off x="-714375" y="1912771"/>
            <a:ext cx="5286375" cy="2697622"/>
          </a:xfrm>
          <a:prstGeom prst="parallelogram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4" name="直接连接符 13"/>
          <p:cNvCxnSpPr/>
          <p:nvPr/>
        </p:nvCxnSpPr>
        <p:spPr>
          <a:xfrm>
            <a:off x="465195" y="764487"/>
            <a:ext cx="821361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7961"/>
    </mc:Choice>
    <mc:Fallback>
      <p:transition advTm="3796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65196" y="1592906"/>
            <a:ext cx="3240030" cy="2552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Aviation-style ceiling, additional </a:t>
            </a: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ambient 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lights,  hidden air ducts with large cross-section, hidden speakers and other facilities are available to create a luxurious atmosphere. Also there are air outlet diffusers, inclined seats, new armrests, and larger free space on board. Upgraded speakers and lighting equipment of high standards.</a:t>
            </a:r>
            <a:endParaRPr lang="en-US" sz="1200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390351" y="1047194"/>
            <a:ext cx="4325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Comfortable Riding Area</a:t>
            </a:r>
            <a:endParaRPr lang="en-US" sz="2000" b="1" i="1"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6862" y="1554479"/>
            <a:ext cx="4841943" cy="2496485"/>
          </a:xfrm>
          <a:prstGeom prst="parallelogram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矩形 6"/>
          <p:cNvSpPr/>
          <p:nvPr/>
        </p:nvSpPr>
        <p:spPr>
          <a:xfrm>
            <a:off x="390351" y="288011"/>
            <a:ext cx="2390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>
                <a:ln w="9525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>
                        <a:lumMod val="89000"/>
                      </a:srgbClr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7000">
                      <a:srgbClr val="FFFFFF"/>
                    </a:gs>
                    <a:gs pos="70000">
                      <a:srgbClr val="B2B2B2"/>
                    </a:gs>
                    <a:gs pos="75000">
                      <a:srgbClr val="292929"/>
                    </a:gs>
                    <a:gs pos="86000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Light Luxury with Comfort and Elegance</a:t>
            </a:r>
            <a:endParaRPr lang="en-US" sz="2000" b="1" i="1">
              <a:ln w="9525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>
                      <a:lumMod val="89000"/>
                    </a:srgbClr>
                  </a:gs>
                  <a:gs pos="13000">
                    <a:srgbClr val="5F5F5F"/>
                  </a:gs>
                  <a:gs pos="21001">
                    <a:srgbClr val="5F5F5F"/>
                  </a:gs>
                  <a:gs pos="67000">
                    <a:srgbClr val="FFFFFF"/>
                  </a:gs>
                  <a:gs pos="70000">
                    <a:srgbClr val="B2B2B2"/>
                  </a:gs>
                  <a:gs pos="75000">
                    <a:srgbClr val="292929"/>
                  </a:gs>
                  <a:gs pos="86000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465195" y="764487"/>
            <a:ext cx="821361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3158"/>
    </mc:Choice>
    <mc:Fallback>
      <p:transition advTm="2315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6"/>
          <p:cNvSpPr txBox="1"/>
          <p:nvPr/>
        </p:nvSpPr>
        <p:spPr>
          <a:xfrm>
            <a:off x="562698" y="3427288"/>
            <a:ext cx="8116107" cy="158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en-US" sz="110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Fully enclosed dark-gray glass</a:t>
            </a:r>
            <a:r>
              <a:rPr lang="en-US" sz="110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integrates into the exterior, with a high-end style and </a:t>
            </a:r>
            <a:r>
              <a:rPr lang="en-US" sz="110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double-layer thermal insulation</a:t>
            </a:r>
            <a:r>
              <a:rPr lang="en-US" sz="110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to protect passengers.</a:t>
            </a:r>
            <a:endParaRPr lang="en-US" sz="110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sz="110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</a:t>
            </a:r>
            <a:r>
              <a:rPr lang="en-US" sz="110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New armrest design and inclined seat</a:t>
            </a:r>
            <a:r>
              <a:rPr lang="en-US" sz="110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convenient for passengers to hold and easy to clean and it feels more spacious on board.</a:t>
            </a:r>
            <a:endParaRPr lang="en-US" sz="110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sz="110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en-US" sz="110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Long-wheelbase chassis</a:t>
            </a:r>
            <a:r>
              <a:rPr lang="en-US" sz="110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for </a:t>
            </a:r>
            <a:r>
              <a:rPr lang="en-US" sz="110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diversified seat layout</a:t>
            </a:r>
            <a:r>
              <a:rPr lang="en-US" sz="110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with obvious advantages in standing space. The side windows in high proportion bring comfortable riding and wide vision.</a:t>
            </a:r>
            <a:endParaRPr lang="en-US" sz="110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285" y="1292306"/>
            <a:ext cx="3874457" cy="2004858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8742" y="1292305"/>
            <a:ext cx="3888432" cy="2004858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矩形 11"/>
          <p:cNvSpPr/>
          <p:nvPr/>
        </p:nvSpPr>
        <p:spPr>
          <a:xfrm>
            <a:off x="390351" y="288011"/>
            <a:ext cx="2390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>
                <a:ln w="9525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>
                        <a:lumMod val="89000"/>
                      </a:srgbClr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7000">
                      <a:srgbClr val="FFFFFF"/>
                    </a:gs>
                    <a:gs pos="70000">
                      <a:srgbClr val="B2B2B2"/>
                    </a:gs>
                    <a:gs pos="75000">
                      <a:srgbClr val="292929"/>
                    </a:gs>
                    <a:gs pos="86000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Light Luxury with Comfort and Elegance</a:t>
            </a:r>
            <a:endParaRPr lang="en-US" sz="2000" b="1" i="1">
              <a:ln w="9525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>
                      <a:lumMod val="89000"/>
                    </a:srgbClr>
                  </a:gs>
                  <a:gs pos="13000">
                    <a:srgbClr val="5F5F5F"/>
                  </a:gs>
                  <a:gs pos="21001">
                    <a:srgbClr val="5F5F5F"/>
                  </a:gs>
                  <a:gs pos="67000">
                    <a:srgbClr val="FFFFFF"/>
                  </a:gs>
                  <a:gs pos="70000">
                    <a:srgbClr val="B2B2B2"/>
                  </a:gs>
                  <a:gs pos="75000">
                    <a:srgbClr val="292929"/>
                  </a:gs>
                  <a:gs pos="86000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65195" y="764487"/>
            <a:ext cx="821361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6641"/>
    </mc:Choice>
    <mc:Fallback>
      <p:transition advTm="4664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6"/>
          <p:cNvSpPr txBox="1"/>
          <p:nvPr/>
        </p:nvSpPr>
        <p:spPr>
          <a:xfrm>
            <a:off x="6406603" y="1390626"/>
            <a:ext cx="2272202" cy="172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New conduit line design</a:t>
            </a:r>
            <a:endParaRPr lang="en-US" sz="1200" b="1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sz="120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HV line and middle section conduit line are installed in a flat way, which improves the overall efficiency and fineness.</a:t>
            </a:r>
            <a:endParaRPr lang="en-US" sz="120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58336" y="1253595"/>
            <a:ext cx="2754645" cy="1457504"/>
            <a:chOff x="465195" y="1253595"/>
            <a:chExt cx="2885275" cy="1526621"/>
          </a:xfrm>
          <a:solidFill>
            <a:schemeClr val="bg1"/>
          </a:solidFill>
        </p:grpSpPr>
        <p:sp>
          <p:nvSpPr>
            <p:cNvPr id="2" name="矩形 1"/>
            <p:cNvSpPr/>
            <p:nvPr/>
          </p:nvSpPr>
          <p:spPr>
            <a:xfrm>
              <a:off x="465195" y="1253595"/>
              <a:ext cx="2885275" cy="1526621"/>
            </a:xfrm>
            <a:prstGeom prst="rect">
              <a:avLst/>
            </a:prstGeom>
            <a:grpFill/>
            <a:ln w="19050">
              <a:solidFill>
                <a:srgbClr val="B375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95" y="1253595"/>
              <a:ext cx="2885275" cy="1526621"/>
            </a:xfrm>
            <a:prstGeom prst="rect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  <p:grpSp>
        <p:nvGrpSpPr>
          <p:cNvPr id="4" name="组合 3"/>
          <p:cNvGrpSpPr/>
          <p:nvPr/>
        </p:nvGrpSpPr>
        <p:grpSpPr>
          <a:xfrm>
            <a:off x="658336" y="2792945"/>
            <a:ext cx="2754645" cy="1162765"/>
            <a:chOff x="465195" y="2846893"/>
            <a:chExt cx="2885275" cy="1217905"/>
          </a:xfrm>
          <a:solidFill>
            <a:schemeClr val="bg1"/>
          </a:solidFill>
        </p:grpSpPr>
        <p:sp>
          <p:nvSpPr>
            <p:cNvPr id="16" name="矩形 15"/>
            <p:cNvSpPr/>
            <p:nvPr/>
          </p:nvSpPr>
          <p:spPr>
            <a:xfrm>
              <a:off x="465195" y="2846894"/>
              <a:ext cx="2885275" cy="1217904"/>
            </a:xfrm>
            <a:prstGeom prst="rect">
              <a:avLst/>
            </a:prstGeom>
            <a:grpFill/>
            <a:ln w="19050">
              <a:solidFill>
                <a:srgbClr val="B375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95" y="2846893"/>
              <a:ext cx="2885275" cy="1217904"/>
            </a:xfrm>
            <a:prstGeom prst="rect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5"/>
          <a:stretch>
            <a:fillRect/>
          </a:stretch>
        </p:blipFill>
        <p:spPr bwMode="auto">
          <a:xfrm>
            <a:off x="3522106" y="1253595"/>
            <a:ext cx="2662260" cy="2702115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5" name="矩形 14"/>
          <p:cNvSpPr/>
          <p:nvPr/>
        </p:nvSpPr>
        <p:spPr>
          <a:xfrm>
            <a:off x="390351" y="288011"/>
            <a:ext cx="2390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>
                <a:ln w="9525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>
                        <a:lumMod val="89000"/>
                      </a:srgbClr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7000">
                      <a:srgbClr val="FFFFFF"/>
                    </a:gs>
                    <a:gs pos="70000">
                      <a:srgbClr val="B2B2B2"/>
                    </a:gs>
                    <a:gs pos="75000">
                      <a:srgbClr val="292929"/>
                    </a:gs>
                    <a:gs pos="86000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Light Luxury with Comfort and Elegance</a:t>
            </a:r>
            <a:endParaRPr lang="en-US" sz="2000" b="1" i="1">
              <a:ln w="9525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>
                      <a:lumMod val="89000"/>
                    </a:srgbClr>
                  </a:gs>
                  <a:gs pos="13000">
                    <a:srgbClr val="5F5F5F"/>
                  </a:gs>
                  <a:gs pos="21001">
                    <a:srgbClr val="5F5F5F"/>
                  </a:gs>
                  <a:gs pos="67000">
                    <a:srgbClr val="FFFFFF"/>
                  </a:gs>
                  <a:gs pos="70000">
                    <a:srgbClr val="B2B2B2"/>
                  </a:gs>
                  <a:gs pos="75000">
                    <a:srgbClr val="292929"/>
                  </a:gs>
                  <a:gs pos="86000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465195" y="764487"/>
            <a:ext cx="821361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6641"/>
    </mc:Choice>
    <mc:Fallback>
      <p:transition advTm="4664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:\liz-2022\宇通\11-7 卡塔尔6706-PPT\links\调整\VCG211203210047 拷贝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9"/>
          <a:stretch>
            <a:fillRect/>
          </a:stretch>
        </p:blipFill>
        <p:spPr bwMode="auto">
          <a:xfrm>
            <a:off x="-1" y="-4763"/>
            <a:ext cx="6136513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liz-2022\宇通\11-7 卡塔尔6706-PPT\links\调整\色边调整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439263" y="1666446"/>
            <a:ext cx="22985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>
                <a:ln w="19050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PART. 4</a:t>
            </a:r>
            <a:endParaRPr lang="en-US" sz="4400" b="1" i="1">
              <a:ln w="19050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4699656" y="2777461"/>
            <a:ext cx="389340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4212166" y="2879329"/>
            <a:ext cx="458471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Excellence in </a:t>
            </a:r>
            <a:endParaRPr lang="en-US" sz="2800" b="1" i="1" smtClean="0"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sz="2800" b="1" i="1" smtClean="0"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Efficiency </a:t>
            </a:r>
            <a:r>
              <a:rPr lang="en-US" sz="2800" b="1" i="1"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and Reliability</a:t>
            </a:r>
            <a:endParaRPr lang="en-US" sz="2800" b="1" i="1"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899230" y="2328678"/>
            <a:ext cx="1210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>
                <a:ln w="9525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>
                        <a:lumMod val="89000"/>
                      </a:srgbClr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7000">
                      <a:srgbClr val="FFFFFF"/>
                    </a:gs>
                    <a:gs pos="70000">
                      <a:srgbClr val="B2B2B2"/>
                    </a:gs>
                    <a:gs pos="75000">
                      <a:srgbClr val="292929"/>
                    </a:gs>
                    <a:gs pos="86000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Features</a:t>
            </a:r>
            <a:endParaRPr lang="en-US" sz="2000" b="1" i="1">
              <a:ln w="9525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>
                      <a:lumMod val="89000"/>
                    </a:srgbClr>
                  </a:gs>
                  <a:gs pos="13000">
                    <a:srgbClr val="5F5F5F"/>
                  </a:gs>
                  <a:gs pos="21001">
                    <a:srgbClr val="5F5F5F"/>
                  </a:gs>
                  <a:gs pos="67000">
                    <a:srgbClr val="FFFFFF"/>
                  </a:gs>
                  <a:gs pos="70000">
                    <a:srgbClr val="B2B2B2"/>
                  </a:gs>
                  <a:gs pos="75000">
                    <a:srgbClr val="292929"/>
                  </a:gs>
                  <a:gs pos="86000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6477142" y="3207986"/>
            <a:ext cx="2270265" cy="111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" i="1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Definitions:</a:t>
            </a:r>
            <a:endParaRPr lang="en-US" sz="500" i="1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" b="1" i="1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IPXX: </a:t>
            </a:r>
            <a:r>
              <a:rPr lang="en-US" sz="500" i="1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the international standard of protection grade of electrical equipment against foreign objects, water and contact</a:t>
            </a:r>
            <a:endParaRPr lang="en-US" sz="500" i="1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" b="1" i="1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IPX8: </a:t>
            </a:r>
            <a:r>
              <a:rPr lang="en-US" sz="500" i="1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Grade 8 out of 0-8, which means qualification for the continuous immersion test, that is, the top of the box is 1.5-30 meters from the water surface for 30 minutes, and the performance is unaffected without leakage;</a:t>
            </a:r>
            <a:endParaRPr lang="en-US" sz="500" i="1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" i="1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IPX9K: high-pressure spraying of 80℃ water for 30 seconds to the tested box at 0°, 30°, 60° and 90° angles in the shower test, without affecting the performance.</a:t>
            </a:r>
            <a:endParaRPr lang="en-US" sz="500" i="1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image28.png"/>
          <p:cNvPicPr>
            <a:picLocks noChangeAspect="1"/>
          </p:cNvPicPr>
          <p:nvPr/>
        </p:nvPicPr>
        <p:blipFill rotWithShape="1">
          <a:blip r:embed="rId1"/>
          <a:srcRect l="10763" t="631" r="4127" b="6500"/>
          <a:stretch>
            <a:fillRect/>
          </a:stretch>
        </p:blipFill>
        <p:spPr>
          <a:xfrm>
            <a:off x="464590" y="3136567"/>
            <a:ext cx="2018635" cy="1392239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5" name="Text Box 39"/>
          <p:cNvSpPr txBox="1">
            <a:spLocks noChangeArrowheads="1"/>
          </p:cNvSpPr>
          <p:nvPr/>
        </p:nvSpPr>
        <p:spPr bwMode="auto">
          <a:xfrm>
            <a:off x="436797" y="736379"/>
            <a:ext cx="8242007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1. Standard liquid-cooling battery for safety</a:t>
            </a:r>
            <a:endParaRPr lang="en-US" sz="1200" b="1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171450" indent="-17145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en-US" sz="105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Real-time temperature monitoring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effectively </a:t>
            </a:r>
            <a:r>
              <a:rPr lang="en-US" sz="105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avoids high temperature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to ensure battery safety;</a:t>
            </a:r>
            <a:endParaRPr lang="en-US" sz="105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171450" indent="-17145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en-US" sz="105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Multiple tests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eliminate risks. The battery passes the safety tests of </a:t>
            </a:r>
            <a:r>
              <a:rPr lang="en-US" sz="105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puncture, squeezing, heating, high temperature, short circuit, immersion,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etc. The battery is safe and reliable, which guarantees our client's operation and improves passengers' safety;</a:t>
            </a:r>
            <a:endParaRPr lang="en-US" sz="105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171450" indent="-17145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en-US" sz="105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Special battery pack+sealed compartment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effectively protect battery by avoiding the damage caused by water intrusion and flying gravels.</a:t>
            </a:r>
            <a:endParaRPr lang="en-US" sz="105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6" name="image29.png"/>
          <p:cNvPicPr>
            <a:picLocks noChangeAspect="1"/>
          </p:cNvPicPr>
          <p:nvPr/>
        </p:nvPicPr>
        <p:blipFill rotWithShape="1">
          <a:blip r:embed="rId2" cstate="screen"/>
          <a:srcRect l="1536" t="2300" r="1536" b="4583"/>
          <a:stretch>
            <a:fillRect/>
          </a:stretch>
        </p:blipFill>
        <p:spPr>
          <a:xfrm>
            <a:off x="2576938" y="3137715"/>
            <a:ext cx="1872209" cy="1392239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1" name="image30.png"/>
          <p:cNvPicPr>
            <a:picLocks noChangeAspect="1"/>
          </p:cNvPicPr>
          <p:nvPr/>
        </p:nvPicPr>
        <p:blipFill rotWithShape="1">
          <a:blip r:embed="rId3" cstate="screen"/>
          <a:srcRect l="815" r="664" b="13043"/>
          <a:stretch>
            <a:fillRect/>
          </a:stretch>
        </p:blipFill>
        <p:spPr>
          <a:xfrm>
            <a:off x="4542860" y="3132642"/>
            <a:ext cx="1840570" cy="1397312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矩形 1"/>
          <p:cNvSpPr/>
          <p:nvPr/>
        </p:nvSpPr>
        <p:spPr>
          <a:xfrm>
            <a:off x="6477142" y="3132642"/>
            <a:ext cx="2270265" cy="1397311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5946" y="288011"/>
            <a:ext cx="3416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000" b="1" i="1">
                <a:ln w="9525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>
                        <a:lumMod val="89000"/>
                      </a:srgbClr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7000">
                      <a:srgbClr val="FFFFFF"/>
                    </a:gs>
                    <a:gs pos="70000">
                      <a:srgbClr val="B2B2B2"/>
                    </a:gs>
                    <a:gs pos="75000">
                      <a:srgbClr val="292929"/>
                    </a:gs>
                    <a:gs pos="86000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Great Technology for Super Safety</a:t>
            </a:r>
            <a:endParaRPr lang="en-US" sz="2000" b="1" i="1">
              <a:ln w="9525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>
                      <a:lumMod val="89000"/>
                    </a:srgbClr>
                  </a:gs>
                  <a:gs pos="13000">
                    <a:srgbClr val="5F5F5F"/>
                  </a:gs>
                  <a:gs pos="21001">
                    <a:srgbClr val="5F5F5F"/>
                  </a:gs>
                  <a:gs pos="67000">
                    <a:srgbClr val="FFFFFF"/>
                  </a:gs>
                  <a:gs pos="70000">
                    <a:srgbClr val="B2B2B2"/>
                  </a:gs>
                  <a:gs pos="75000">
                    <a:srgbClr val="292929"/>
                  </a:gs>
                  <a:gs pos="86000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465195" y="764487"/>
            <a:ext cx="821361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464590" y="4210009"/>
            <a:ext cx="2018635" cy="22138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533775"/>
            <a:endParaRPr lang="zh-CN" altLang="en-US" sz="280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76937" y="4213311"/>
            <a:ext cx="1872210" cy="21808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533775"/>
            <a:endParaRPr lang="zh-CN" altLang="en-US" sz="280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542861" y="4210009"/>
            <a:ext cx="1840570" cy="22138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533775"/>
            <a:endParaRPr lang="zh-CN" altLang="en-US" sz="280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24" name="Shape 339"/>
          <p:cNvSpPr/>
          <p:nvPr/>
        </p:nvSpPr>
        <p:spPr>
          <a:xfrm>
            <a:off x="4542860" y="4097287"/>
            <a:ext cx="1840571" cy="449647"/>
          </a:xfrm>
          <a:prstGeom prst="rect">
            <a:avLst/>
          </a:prstGeom>
          <a:ln w="12700">
            <a:miter lim="400000"/>
          </a:ln>
        </p:spPr>
        <p:txBody>
          <a:bodyPr wrap="square" lIns="138826" tIns="138829" rIns="138826" bIns="138829" anchor="ctr">
            <a:spAutoFit/>
          </a:bodyPr>
          <a:lstStyle/>
          <a:p>
            <a:pPr algn="ctr" defTabSz="3533775">
              <a:defRPr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en-US" sz="1100" b="1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External burning</a:t>
            </a:r>
            <a:endParaRPr lang="en-US" sz="1100" b="1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Shape 339"/>
          <p:cNvSpPr/>
          <p:nvPr/>
        </p:nvSpPr>
        <p:spPr>
          <a:xfrm>
            <a:off x="436798" y="4087653"/>
            <a:ext cx="2056966" cy="465035"/>
          </a:xfrm>
          <a:prstGeom prst="rect">
            <a:avLst/>
          </a:prstGeom>
          <a:ln w="12700">
            <a:miter lim="400000"/>
          </a:ln>
        </p:spPr>
        <p:txBody>
          <a:bodyPr wrap="square" lIns="138826" tIns="138829" rIns="138826" bIns="138829" anchor="ctr">
            <a:spAutoFit/>
          </a:bodyPr>
          <a:lstStyle/>
          <a:p>
            <a:pPr algn="ctr" defTabSz="3533775">
              <a:defRPr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en-US" sz="1100" b="1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Immersion IPX8</a:t>
            </a:r>
            <a:endParaRPr lang="en-US" sz="1100" b="1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Shape 339"/>
          <p:cNvSpPr/>
          <p:nvPr/>
        </p:nvSpPr>
        <p:spPr>
          <a:xfrm>
            <a:off x="2581660" y="4104293"/>
            <a:ext cx="1811007" cy="418869"/>
          </a:xfrm>
          <a:prstGeom prst="rect">
            <a:avLst/>
          </a:prstGeom>
          <a:ln w="12700">
            <a:miter lim="400000"/>
          </a:ln>
        </p:spPr>
        <p:txBody>
          <a:bodyPr wrap="square" lIns="138826" tIns="138829" rIns="138826" bIns="138829" anchor="ctr">
            <a:spAutoFit/>
          </a:bodyPr>
          <a:lstStyle/>
          <a:p>
            <a:pPr algn="ctr" defTabSz="3533775">
              <a:defRPr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en-US" sz="900" b="1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High-pressure spray IPX9K</a:t>
            </a:r>
            <a:endParaRPr lang="en-US" sz="900" b="1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6463"/>
    </mc:Choice>
    <mc:Fallback>
      <p:transition advTm="6646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46173" y="1292225"/>
            <a:ext cx="3386760" cy="30732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46173" y="1292225"/>
            <a:ext cx="3386759" cy="18518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2" descr="G:\liz-2022\宇通\11-7 卡塔尔6706-PPT\links\海外E7正左.png"/>
          <p:cNvPicPr>
            <a:picLocks noChangeAspect="1" noChangeArrowheads="1"/>
          </p:cNvPicPr>
          <p:nvPr/>
        </p:nvPicPr>
        <p:blipFill rotWithShape="1">
          <a:blip r:embed="rId1" cstate="print"/>
          <a:srcRect l="5701" t="16721" r="9468" b="20830"/>
          <a:stretch>
            <a:fillRect/>
          </a:stretch>
        </p:blipFill>
        <p:spPr bwMode="auto">
          <a:xfrm>
            <a:off x="726509" y="1471808"/>
            <a:ext cx="3201329" cy="157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646173" y="3172083"/>
            <a:ext cx="3386759" cy="1193358"/>
            <a:chOff x="2172201" y="3142591"/>
            <a:chExt cx="4597570" cy="1620000"/>
          </a:xfrm>
        </p:grpSpPr>
        <p:grpSp>
          <p:nvGrpSpPr>
            <p:cNvPr id="2" name="组合 1"/>
            <p:cNvGrpSpPr/>
            <p:nvPr/>
          </p:nvGrpSpPr>
          <p:grpSpPr>
            <a:xfrm>
              <a:off x="4744771" y="3142591"/>
              <a:ext cx="2025000" cy="1620000"/>
              <a:chOff x="1115616" y="3328014"/>
              <a:chExt cx="2025000" cy="1620000"/>
            </a:xfrm>
          </p:grpSpPr>
          <p:pic>
            <p:nvPicPr>
              <p:cNvPr id="75" name="Picture 3"/>
              <p:cNvPicPr>
                <a:picLocks noChangeAspect="1" noChangeArrowheads="1"/>
              </p:cNvPicPr>
              <p:nvPr/>
            </p:nvPicPr>
            <p:blipFill>
              <a:blip r:embed="rId2" cstate="screen"/>
              <a:srcRect/>
              <a:stretch>
                <a:fillRect/>
              </a:stretch>
            </p:blipFill>
            <p:spPr bwMode="auto">
              <a:xfrm>
                <a:off x="1115616" y="3328014"/>
                <a:ext cx="2025000" cy="162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22" name="矩形 4121"/>
              <p:cNvSpPr/>
              <p:nvPr/>
            </p:nvSpPr>
            <p:spPr>
              <a:xfrm>
                <a:off x="1763687" y="4227934"/>
                <a:ext cx="720079" cy="20412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2201" y="3142591"/>
              <a:ext cx="2498632" cy="16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文本框 9"/>
          <p:cNvSpPr txBox="1"/>
          <p:nvPr/>
        </p:nvSpPr>
        <p:spPr>
          <a:xfrm>
            <a:off x="4610411" y="1791392"/>
            <a:ext cx="137869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>
                <a:solidFill>
                  <a:schemeClr val="bg2">
                    <a:lumMod val="7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● Top mounted battery</a:t>
            </a:r>
            <a:endParaRPr lang="en-US" sz="1050" b="1">
              <a:solidFill>
                <a:schemeClr val="bg2">
                  <a:lumMod val="75000"/>
                </a:schemeClr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32" name="肘形连接符 31"/>
          <p:cNvCxnSpPr/>
          <p:nvPr/>
        </p:nvCxnSpPr>
        <p:spPr>
          <a:xfrm>
            <a:off x="3237978" y="1665962"/>
            <a:ext cx="1379720" cy="353107"/>
          </a:xfrm>
          <a:prstGeom prst="bentConnector3">
            <a:avLst>
              <a:gd name="adj1" fmla="val 50000"/>
            </a:avLst>
          </a:prstGeom>
          <a:ln>
            <a:solidFill>
              <a:srgbClr val="B37547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4" name="文本框 9"/>
          <p:cNvSpPr txBox="1"/>
          <p:nvPr/>
        </p:nvSpPr>
        <p:spPr>
          <a:xfrm>
            <a:off x="4610410" y="2441742"/>
            <a:ext cx="15363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>
                <a:solidFill>
                  <a:schemeClr val="bg2">
                    <a:lumMod val="7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● Rear mounted battery</a:t>
            </a:r>
            <a:endParaRPr lang="en-US" sz="1050" b="1">
              <a:solidFill>
                <a:schemeClr val="bg2">
                  <a:lumMod val="75000"/>
                </a:schemeClr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46" name="肘形连接符 45"/>
          <p:cNvCxnSpPr/>
          <p:nvPr/>
        </p:nvCxnSpPr>
        <p:spPr>
          <a:xfrm>
            <a:off x="3762266" y="2517732"/>
            <a:ext cx="855433" cy="140488"/>
          </a:xfrm>
          <a:prstGeom prst="bentConnector3">
            <a:avLst>
              <a:gd name="adj1" fmla="val 50000"/>
            </a:avLst>
          </a:prstGeom>
          <a:ln>
            <a:solidFill>
              <a:srgbClr val="B37547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7" name="文本框 9"/>
          <p:cNvSpPr txBox="1"/>
          <p:nvPr/>
        </p:nvSpPr>
        <p:spPr>
          <a:xfrm>
            <a:off x="4610411" y="2985582"/>
            <a:ext cx="137869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>
                <a:solidFill>
                  <a:schemeClr val="bg2">
                    <a:lumMod val="7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● Anti-collision device</a:t>
            </a:r>
            <a:endParaRPr lang="en-US" sz="1050" b="1">
              <a:solidFill>
                <a:schemeClr val="bg2">
                  <a:lumMod val="75000"/>
                </a:schemeClr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76" name="肘形连接符 75"/>
          <p:cNvCxnSpPr/>
          <p:nvPr/>
        </p:nvCxnSpPr>
        <p:spPr>
          <a:xfrm flipV="1">
            <a:off x="3549070" y="3223041"/>
            <a:ext cx="1068629" cy="738103"/>
          </a:xfrm>
          <a:prstGeom prst="bentConnector3">
            <a:avLst>
              <a:gd name="adj1" fmla="val 50000"/>
            </a:avLst>
          </a:prstGeom>
          <a:ln>
            <a:solidFill>
              <a:srgbClr val="B37547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5" name="Text Box 39"/>
          <p:cNvSpPr txBox="1">
            <a:spLocks noChangeArrowheads="1"/>
          </p:cNvSpPr>
          <p:nvPr/>
        </p:nvSpPr>
        <p:spPr bwMode="auto">
          <a:xfrm>
            <a:off x="5989107" y="1382780"/>
            <a:ext cx="2614205" cy="2952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1450" indent="-17145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en-US" sz="105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Top + rear mounted battery</a:t>
            </a:r>
            <a:endParaRPr lang="en-US" sz="1050" b="1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Avoid the impact to bottom-mounted battery,</a:t>
            </a:r>
            <a:endParaRPr lang="en-US" sz="105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and </a:t>
            </a:r>
            <a:r>
              <a:rPr lang="en-US" sz="105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separate batteries from the passenger area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;</a:t>
            </a:r>
            <a:endParaRPr lang="en-US" sz="105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171450" indent="-17145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en-US" sz="105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Standard rear anti-collision device,</a:t>
            </a:r>
            <a:endParaRPr lang="en-US" sz="105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an effective protection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of rear-mounted battery for the safety of passengers.</a:t>
            </a:r>
            <a:endParaRPr lang="en-US" sz="105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94200" y="880479"/>
            <a:ext cx="445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2. Top mounted battery for the safety of riders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45946" y="288011"/>
            <a:ext cx="3416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000" b="1" i="1">
                <a:ln w="9525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>
                        <a:lumMod val="89000"/>
                      </a:srgbClr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7000">
                      <a:srgbClr val="FFFFFF"/>
                    </a:gs>
                    <a:gs pos="70000">
                      <a:srgbClr val="B2B2B2"/>
                    </a:gs>
                    <a:gs pos="75000">
                      <a:srgbClr val="292929"/>
                    </a:gs>
                    <a:gs pos="86000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Great Technology for Super Safety</a:t>
            </a:r>
            <a:endParaRPr lang="en-US" sz="2000" b="1" i="1">
              <a:ln w="9525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>
                      <a:lumMod val="89000"/>
                    </a:srgbClr>
                  </a:gs>
                  <a:gs pos="13000">
                    <a:srgbClr val="5F5F5F"/>
                  </a:gs>
                  <a:gs pos="21001">
                    <a:srgbClr val="5F5F5F"/>
                  </a:gs>
                  <a:gs pos="67000">
                    <a:srgbClr val="FFFFFF"/>
                  </a:gs>
                  <a:gs pos="70000">
                    <a:srgbClr val="B2B2B2"/>
                  </a:gs>
                  <a:gs pos="75000">
                    <a:srgbClr val="292929"/>
                  </a:gs>
                  <a:gs pos="86000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465195" y="764487"/>
            <a:ext cx="821361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9827"/>
    </mc:Choice>
    <mc:Fallback>
      <p:transition advTm="59827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39"/>
          <p:cNvSpPr txBox="1">
            <a:spLocks noChangeArrowheads="1"/>
          </p:cNvSpPr>
          <p:nvPr/>
        </p:nvSpPr>
        <p:spPr bwMode="auto">
          <a:xfrm>
            <a:off x="1415332" y="3251111"/>
            <a:ext cx="694126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3. Multiple protections for ease of mind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85750" indent="-28575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en-US" sz="1050" b="1">
                <a:solidFill>
                  <a:schemeClr val="bg2">
                    <a:lumMod val="7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Nitrogen protection device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 features instant nitrogen production to create an enduring anaerobic environment for </a:t>
            </a:r>
            <a:r>
              <a:rPr lang="en-US" sz="1050" b="1">
                <a:solidFill>
                  <a:schemeClr val="bg2">
                    <a:lumMod val="7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battery safety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;</a:t>
            </a:r>
            <a:endParaRPr lang="en-US" sz="1050">
              <a:solidFill>
                <a:schemeClr val="bg2">
                  <a:lumMod val="75000"/>
                </a:schemeClr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85750" indent="-28575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en-US" sz="1050">
                <a:solidFill>
                  <a:schemeClr val="bg2">
                    <a:lumMod val="7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Multilayer thermal–electrical coupling protection effectively isolates internal and external potential safety hazards to improve battery safety.</a:t>
            </a:r>
            <a:endParaRPr lang="en-US" sz="1050">
              <a:solidFill>
                <a:schemeClr val="bg2">
                  <a:lumMod val="75000"/>
                </a:schemeClr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6" name="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51157" y="1048745"/>
            <a:ext cx="3957719" cy="2226219"/>
          </a:xfrm>
          <a:prstGeom prst="roundRect">
            <a:avLst>
              <a:gd name="adj" fmla="val 0"/>
            </a:avLst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6145" t="3428" r="529"/>
          <a:stretch>
            <a:fillRect/>
          </a:stretch>
        </p:blipFill>
        <p:spPr bwMode="auto">
          <a:xfrm>
            <a:off x="5557965" y="1048745"/>
            <a:ext cx="1897360" cy="1080000"/>
          </a:xfrm>
          <a:prstGeom prst="roundRect">
            <a:avLst>
              <a:gd name="adj" fmla="val 0"/>
            </a:avLst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4" t="26441" r="14824" b="7582"/>
          <a:stretch>
            <a:fillRect/>
          </a:stretch>
        </p:blipFill>
        <p:spPr bwMode="auto">
          <a:xfrm>
            <a:off x="5557962" y="2274072"/>
            <a:ext cx="1897363" cy="1000891"/>
          </a:xfrm>
          <a:prstGeom prst="roundRect">
            <a:avLst>
              <a:gd name="adj" fmla="val 0"/>
            </a:avLst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5557961" y="2999397"/>
            <a:ext cx="1897363" cy="22138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533775"/>
            <a:endParaRPr lang="zh-CN" altLang="en-US" sz="280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614868" y="2956240"/>
            <a:ext cx="1783554" cy="276926"/>
          </a:xfrm>
          <a:prstGeom prst="rect">
            <a:avLst/>
          </a:prstGeom>
          <a:noFill/>
        </p:spPr>
        <p:txBody>
          <a:bodyPr wrap="square" lIns="121848" tIns="60924" rIns="121848" bIns="60924" rtlCol="0">
            <a:spAutoFit/>
          </a:bodyPr>
          <a:lstStyle/>
          <a:p>
            <a:pPr algn="ctr" defTabSz="1218565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</a:rPr>
              <a:t>External anti-flame cover</a:t>
            </a:r>
            <a:endParaRPr lang="en-US" sz="1000" b="1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557962" y="1862880"/>
            <a:ext cx="1897363" cy="22138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533775"/>
            <a:endParaRPr lang="zh-CN" altLang="en-US" sz="280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14867" y="1819722"/>
            <a:ext cx="1783555" cy="369259"/>
          </a:xfrm>
          <a:prstGeom prst="rect">
            <a:avLst/>
          </a:prstGeom>
          <a:noFill/>
        </p:spPr>
        <p:txBody>
          <a:bodyPr wrap="square" lIns="121848" tIns="60924" rIns="121848" bIns="60924" rtlCol="0">
            <a:spAutoFit/>
          </a:bodyPr>
          <a:lstStyle/>
          <a:p>
            <a:pPr algn="ctr" defTabSz="1218565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</a:rPr>
              <a:t>Internal heat-resistance and fire-proof layer</a:t>
            </a:r>
            <a:endParaRPr lang="en-US" sz="800" b="1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45946" y="288011"/>
            <a:ext cx="3416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000" b="1" i="1">
                <a:ln w="9525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>
                        <a:lumMod val="89000"/>
                      </a:srgbClr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7000">
                      <a:srgbClr val="FFFFFF"/>
                    </a:gs>
                    <a:gs pos="70000">
                      <a:srgbClr val="B2B2B2"/>
                    </a:gs>
                    <a:gs pos="75000">
                      <a:srgbClr val="292929"/>
                    </a:gs>
                    <a:gs pos="86000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Great Technology for Super Safety</a:t>
            </a:r>
            <a:endParaRPr lang="en-US" sz="2000" b="1" i="1">
              <a:ln w="9525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>
                      <a:lumMod val="89000"/>
                    </a:srgbClr>
                  </a:gs>
                  <a:gs pos="13000">
                    <a:srgbClr val="5F5F5F"/>
                  </a:gs>
                  <a:gs pos="21001">
                    <a:srgbClr val="5F5F5F"/>
                  </a:gs>
                  <a:gs pos="67000">
                    <a:srgbClr val="FFFFFF"/>
                  </a:gs>
                  <a:gs pos="70000">
                    <a:srgbClr val="B2B2B2"/>
                  </a:gs>
                  <a:gs pos="75000">
                    <a:srgbClr val="292929"/>
                  </a:gs>
                  <a:gs pos="86000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65195" y="764487"/>
            <a:ext cx="821361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9827"/>
    </mc:Choice>
    <mc:Fallback>
      <p:transition advTm="59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平行四边形 17"/>
          <p:cNvSpPr/>
          <p:nvPr/>
        </p:nvSpPr>
        <p:spPr>
          <a:xfrm>
            <a:off x="2858494" y="0"/>
            <a:ext cx="6285506" cy="5143500"/>
          </a:xfrm>
          <a:prstGeom prst="parallelogram">
            <a:avLst>
              <a:gd name="adj" fmla="val 6108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37547"/>
              </a:solidFill>
            </a:endParaRPr>
          </a:p>
        </p:txBody>
      </p:sp>
      <p:sp>
        <p:nvSpPr>
          <p:cNvPr id="19" name="平行四边形 18"/>
          <p:cNvSpPr/>
          <p:nvPr/>
        </p:nvSpPr>
        <p:spPr>
          <a:xfrm>
            <a:off x="3094145" y="0"/>
            <a:ext cx="5814204" cy="5143500"/>
          </a:xfrm>
          <a:prstGeom prst="parallelogram">
            <a:avLst>
              <a:gd name="adj" fmla="val 61089"/>
            </a:avLst>
          </a:prstGeom>
          <a:solidFill>
            <a:srgbClr val="F4F7F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37547"/>
              </a:solidFill>
            </a:endParaRPr>
          </a:p>
        </p:txBody>
      </p:sp>
      <p:pic>
        <p:nvPicPr>
          <p:cNvPr id="17" name="Picture 2" descr="G:\liz-2022\宇通\11-7 卡塔尔6706-PPT\links\调整\海外E7_正右改色 拷贝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8" t="19351" r="51446" b="22683"/>
          <a:stretch>
            <a:fillRect/>
          </a:stretch>
        </p:blipFill>
        <p:spPr bwMode="auto">
          <a:xfrm>
            <a:off x="4699221" y="536186"/>
            <a:ext cx="4444779" cy="432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39"/>
          <p:cNvSpPr txBox="1">
            <a:spLocks noChangeArrowheads="1"/>
          </p:cNvSpPr>
          <p:nvPr/>
        </p:nvSpPr>
        <p:spPr bwMode="auto">
          <a:xfrm>
            <a:off x="465195" y="1063645"/>
            <a:ext cx="359791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1. High ground clearance means high trafficability</a:t>
            </a:r>
            <a:endParaRPr lang="en-US" sz="1200" b="1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The top-mounted battery and the body frame middle section with 200mm ground clearance generate adaptability to </a:t>
            </a:r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certain urban potholes, and reduce chassis impact</a:t>
            </a:r>
            <a:r>
              <a:rPr lang="en-US" sz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to free you of trafficability concern.</a:t>
            </a:r>
            <a:endParaRPr lang="en-US" sz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H="1">
            <a:off x="3915780" y="4544558"/>
            <a:ext cx="4248472" cy="0"/>
          </a:xfrm>
          <a:prstGeom prst="line">
            <a:avLst/>
          </a:prstGeom>
          <a:ln w="12700">
            <a:solidFill>
              <a:srgbClr val="B37547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3915780" y="4174337"/>
            <a:ext cx="3700477" cy="0"/>
          </a:xfrm>
          <a:prstGeom prst="line">
            <a:avLst/>
          </a:prstGeom>
          <a:ln>
            <a:solidFill>
              <a:srgbClr val="B37547"/>
            </a:solidFill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2" name="Text Box 39"/>
          <p:cNvSpPr txBox="1">
            <a:spLocks noChangeArrowheads="1"/>
          </p:cNvSpPr>
          <p:nvPr/>
        </p:nvSpPr>
        <p:spPr bwMode="auto">
          <a:xfrm>
            <a:off x="3976740" y="3999199"/>
            <a:ext cx="1240631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B37547"/>
                </a:solidFill>
                <a:latin typeface="+mn-lt"/>
                <a:ea typeface="+mn-ea"/>
                <a:cs typeface="+mn-ea"/>
                <a:sym typeface="+mn-lt"/>
              </a:rPr>
              <a:t>200mm</a:t>
            </a:r>
            <a:endParaRPr lang="en-US" sz="2400" b="1">
              <a:solidFill>
                <a:srgbClr val="B37547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>
            <a:off x="7092692" y="4174337"/>
            <a:ext cx="0" cy="357357"/>
          </a:xfrm>
          <a:prstGeom prst="straightConnector1">
            <a:avLst/>
          </a:prstGeom>
          <a:ln>
            <a:solidFill>
              <a:srgbClr val="B3754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345946" y="288011"/>
            <a:ext cx="3416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>
                <a:ln w="9525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>
                        <a:lumMod val="89000"/>
                      </a:srgbClr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7000">
                      <a:srgbClr val="FFFFFF"/>
                    </a:gs>
                    <a:gs pos="70000">
                      <a:srgbClr val="B2B2B2"/>
                    </a:gs>
                    <a:gs pos="75000">
                      <a:srgbClr val="292929"/>
                    </a:gs>
                    <a:gs pos="86000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Human Orientation to Generate Super Adaptation</a:t>
            </a:r>
            <a:endParaRPr lang="en-US" sz="2000" b="1" i="1">
              <a:ln w="9525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>
                      <a:lumMod val="89000"/>
                    </a:srgbClr>
                  </a:gs>
                  <a:gs pos="13000">
                    <a:srgbClr val="5F5F5F"/>
                  </a:gs>
                  <a:gs pos="21001">
                    <a:srgbClr val="5F5F5F"/>
                  </a:gs>
                  <a:gs pos="67000">
                    <a:srgbClr val="FFFFFF"/>
                  </a:gs>
                  <a:gs pos="70000">
                    <a:srgbClr val="B2B2B2"/>
                  </a:gs>
                  <a:gs pos="75000">
                    <a:srgbClr val="292929"/>
                  </a:gs>
                  <a:gs pos="86000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465195" y="764487"/>
            <a:ext cx="821361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1839"/>
    </mc:Choice>
    <mc:Fallback>
      <p:transition advTm="3183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liz-2022\宇通\11-7 卡塔尔6706-PPT\links\调整\VCG211297306629 拷贝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5" b="6082"/>
          <a:stretch>
            <a:fillRect/>
          </a:stretch>
        </p:blipFill>
        <p:spPr bwMode="auto">
          <a:xfrm>
            <a:off x="1" y="-4763"/>
            <a:ext cx="7509476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liz-2022\宇通\11-7 卡塔尔6706-PPT\links\调整\色边调整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763"/>
            <a:ext cx="9144000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432138" y="2594926"/>
            <a:ext cx="4453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High Quality with Value</a:t>
            </a:r>
            <a:endParaRPr lang="en-US" sz="2800" b="1" i="1"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9263" y="1680918"/>
            <a:ext cx="22985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>
                <a:ln w="19050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PART. 1</a:t>
            </a:r>
            <a:endParaRPr lang="en-US" sz="4400" b="1" i="1">
              <a:ln w="19050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742188" y="2499982"/>
            <a:ext cx="389340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平行四边形 20"/>
          <p:cNvSpPr/>
          <p:nvPr/>
        </p:nvSpPr>
        <p:spPr>
          <a:xfrm>
            <a:off x="3005143" y="0"/>
            <a:ext cx="6285506" cy="5143500"/>
          </a:xfrm>
          <a:prstGeom prst="parallelogram">
            <a:avLst>
              <a:gd name="adj" fmla="val 6108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37547"/>
              </a:solidFill>
            </a:endParaRPr>
          </a:p>
        </p:txBody>
      </p:sp>
      <p:sp>
        <p:nvSpPr>
          <p:cNvPr id="26" name="平行四边形 25"/>
          <p:cNvSpPr/>
          <p:nvPr/>
        </p:nvSpPr>
        <p:spPr>
          <a:xfrm>
            <a:off x="3240794" y="0"/>
            <a:ext cx="5814204" cy="5143500"/>
          </a:xfrm>
          <a:prstGeom prst="parallelogram">
            <a:avLst>
              <a:gd name="adj" fmla="val 61089"/>
            </a:avLst>
          </a:prstGeom>
          <a:solidFill>
            <a:srgbClr val="F4F7F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37547"/>
              </a:solidFill>
            </a:endParaRPr>
          </a:p>
        </p:txBody>
      </p:sp>
      <p:sp>
        <p:nvSpPr>
          <p:cNvPr id="23" name="Text Box 39"/>
          <p:cNvSpPr txBox="1">
            <a:spLocks noChangeArrowheads="1"/>
          </p:cNvSpPr>
          <p:nvPr/>
        </p:nvSpPr>
        <p:spPr bwMode="auto">
          <a:xfrm>
            <a:off x="814870" y="3476446"/>
            <a:ext cx="728159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2. Large ground angles allow for greater adaptability</a:t>
            </a:r>
            <a:endParaRPr lang="en-US" sz="1600" b="1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The approach angle of 21°, departure angle of 24° and the maximum gradeability of 16% effectively reduce </a:t>
            </a:r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the collision of front and rear bumpers</a:t>
            </a:r>
            <a:r>
              <a:rPr lang="en-US" sz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, and increase adaptability to different routes.</a:t>
            </a:r>
            <a:endParaRPr lang="en-US" sz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45946" y="288011"/>
            <a:ext cx="3416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>
                <a:ln w="9525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>
                        <a:lumMod val="89000"/>
                      </a:srgbClr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7000">
                      <a:srgbClr val="FFFFFF"/>
                    </a:gs>
                    <a:gs pos="70000">
                      <a:srgbClr val="B2B2B2"/>
                    </a:gs>
                    <a:gs pos="75000">
                      <a:srgbClr val="292929"/>
                    </a:gs>
                    <a:gs pos="86000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Human Orientation to Generate Super Adaptation</a:t>
            </a:r>
            <a:endParaRPr lang="en-US" sz="2000" b="1" i="1">
              <a:ln w="9525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>
                      <a:lumMod val="89000"/>
                    </a:srgbClr>
                  </a:gs>
                  <a:gs pos="13000">
                    <a:srgbClr val="5F5F5F"/>
                  </a:gs>
                  <a:gs pos="21001">
                    <a:srgbClr val="5F5F5F"/>
                  </a:gs>
                  <a:gs pos="67000">
                    <a:srgbClr val="FFFFFF"/>
                  </a:gs>
                  <a:gs pos="70000">
                    <a:srgbClr val="B2B2B2"/>
                  </a:gs>
                  <a:gs pos="75000">
                    <a:srgbClr val="292929"/>
                  </a:gs>
                  <a:gs pos="86000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465195" y="764487"/>
            <a:ext cx="821361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Picture 2" descr="G:\liz-2022\宇通\11-7 卡塔尔6706-PPT\links\调整\海外E7_正右改色 拷贝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" t="22296" r="8713" b="23507"/>
          <a:stretch>
            <a:fillRect/>
          </a:stretch>
        </p:blipFill>
        <p:spPr bwMode="auto">
          <a:xfrm>
            <a:off x="1615022" y="948906"/>
            <a:ext cx="5838197" cy="252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947011" y="2683050"/>
            <a:ext cx="6879239" cy="633055"/>
            <a:chOff x="947011" y="2683050"/>
            <a:chExt cx="6879239" cy="633055"/>
          </a:xfrm>
        </p:grpSpPr>
        <p:cxnSp>
          <p:nvCxnSpPr>
            <p:cNvPr id="5" name="直接连接符 4"/>
            <p:cNvCxnSpPr/>
            <p:nvPr/>
          </p:nvCxnSpPr>
          <p:spPr>
            <a:xfrm flipH="1" flipV="1">
              <a:off x="1336861" y="3293287"/>
              <a:ext cx="6237618" cy="6"/>
            </a:xfrm>
            <a:prstGeom prst="line">
              <a:avLst/>
            </a:prstGeom>
            <a:ln w="15875">
              <a:solidFill>
                <a:srgbClr val="B37547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 flipV="1">
              <a:off x="1180922" y="2683050"/>
              <a:ext cx="1247523" cy="610237"/>
            </a:xfrm>
            <a:prstGeom prst="line">
              <a:avLst/>
            </a:prstGeom>
            <a:ln>
              <a:solidFill>
                <a:srgbClr val="B375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6434984" y="2802655"/>
              <a:ext cx="1256563" cy="467821"/>
            </a:xfrm>
            <a:prstGeom prst="line">
              <a:avLst/>
            </a:prstGeom>
            <a:ln>
              <a:solidFill>
                <a:srgbClr val="B375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3167498" y="3111552"/>
              <a:ext cx="2417076" cy="0"/>
            </a:xfrm>
            <a:prstGeom prst="line">
              <a:avLst/>
            </a:prstGeom>
            <a:ln>
              <a:solidFill>
                <a:srgbClr val="B37547"/>
              </a:solidFill>
              <a:prstDash val="sys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5" name="直接箭头连接符 54"/>
            <p:cNvCxnSpPr/>
            <p:nvPr/>
          </p:nvCxnSpPr>
          <p:spPr>
            <a:xfrm>
              <a:off x="7145144" y="3029063"/>
              <a:ext cx="129201" cy="287042"/>
            </a:xfrm>
            <a:prstGeom prst="straightConnector1">
              <a:avLst/>
            </a:prstGeom>
            <a:ln>
              <a:solidFill>
                <a:srgbClr val="B37547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箭头连接符 61"/>
            <p:cNvCxnSpPr/>
            <p:nvPr/>
          </p:nvCxnSpPr>
          <p:spPr>
            <a:xfrm flipH="1">
              <a:off x="1704194" y="2981407"/>
              <a:ext cx="95004" cy="311881"/>
            </a:xfrm>
            <a:prstGeom prst="straightConnector1">
              <a:avLst/>
            </a:prstGeom>
            <a:ln>
              <a:solidFill>
                <a:srgbClr val="B37547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 Box 39"/>
            <p:cNvSpPr txBox="1">
              <a:spLocks noChangeArrowheads="1"/>
            </p:cNvSpPr>
            <p:nvPr/>
          </p:nvSpPr>
          <p:spPr bwMode="auto">
            <a:xfrm>
              <a:off x="947011" y="2802655"/>
              <a:ext cx="590377" cy="41774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>
                  <a:solidFill>
                    <a:srgbClr val="B37547"/>
                  </a:solidFill>
                  <a:latin typeface="+mn-lt"/>
                  <a:ea typeface="+mn-ea"/>
                  <a:cs typeface="+mn-ea"/>
                  <a:sym typeface="+mn-lt"/>
                </a:rPr>
                <a:t>24°</a:t>
              </a:r>
              <a:endParaRPr lang="en-US" sz="1600" b="1">
                <a:solidFill>
                  <a:srgbClr val="B37547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5" name="Text Box 39"/>
            <p:cNvSpPr txBox="1">
              <a:spLocks noChangeArrowheads="1"/>
            </p:cNvSpPr>
            <p:nvPr/>
          </p:nvSpPr>
          <p:spPr bwMode="auto">
            <a:xfrm>
              <a:off x="7106657" y="2840471"/>
              <a:ext cx="719593" cy="41774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>
                  <a:solidFill>
                    <a:srgbClr val="B37547"/>
                  </a:solidFill>
                  <a:latin typeface="+mn-lt"/>
                  <a:ea typeface="+mn-ea"/>
                  <a:cs typeface="+mn-ea"/>
                  <a:sym typeface="+mn-lt"/>
                </a:rPr>
                <a:t>21°</a:t>
              </a:r>
              <a:endParaRPr lang="en-US" sz="1600" b="1">
                <a:solidFill>
                  <a:srgbClr val="B37547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4267"/>
    </mc:Choice>
    <mc:Fallback>
      <p:transition advTm="3426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平行四边形 10"/>
          <p:cNvSpPr/>
          <p:nvPr/>
        </p:nvSpPr>
        <p:spPr>
          <a:xfrm>
            <a:off x="-122167" y="0"/>
            <a:ext cx="6285506" cy="5143500"/>
          </a:xfrm>
          <a:prstGeom prst="parallelogram">
            <a:avLst>
              <a:gd name="adj" fmla="val 6108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37547"/>
              </a:solidFill>
            </a:endParaRPr>
          </a:p>
        </p:txBody>
      </p:sp>
      <p:sp>
        <p:nvSpPr>
          <p:cNvPr id="14" name="平行四边形 13"/>
          <p:cNvSpPr/>
          <p:nvPr/>
        </p:nvSpPr>
        <p:spPr>
          <a:xfrm>
            <a:off x="113484" y="0"/>
            <a:ext cx="5814204" cy="5143500"/>
          </a:xfrm>
          <a:prstGeom prst="parallelogram">
            <a:avLst>
              <a:gd name="adj" fmla="val 61089"/>
            </a:avLst>
          </a:prstGeom>
          <a:solidFill>
            <a:srgbClr val="F4F7F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37547"/>
              </a:solidFill>
            </a:endParaRPr>
          </a:p>
        </p:txBody>
      </p:sp>
      <p:pic>
        <p:nvPicPr>
          <p:cNvPr id="3074" name="Picture 2" descr="G:\liz-2022\宇通\11-7 卡塔尔6706-PPT\links\图片4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79" y="1514998"/>
            <a:ext cx="5040313" cy="25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39"/>
          <p:cNvSpPr txBox="1">
            <a:spLocks noChangeArrowheads="1"/>
          </p:cNvSpPr>
          <p:nvPr/>
        </p:nvSpPr>
        <p:spPr bwMode="auto">
          <a:xfrm>
            <a:off x="5345052" y="1417588"/>
            <a:ext cx="338777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3. Small turning diameter ensures adaption to different road conditions</a:t>
            </a:r>
            <a:endParaRPr lang="en-US" sz="1600" b="1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chemeClr val="bg2">
                    <a:lumMod val="75000"/>
                  </a:schemeClr>
                </a:solidFill>
                <a:latin typeface="+mn-ea"/>
                <a:ea typeface="+mn-ea"/>
                <a:cs typeface="+mn-ea"/>
                <a:sym typeface="+mn-lt"/>
              </a:rPr>
              <a:t>Long-wheelbase with a small turning diameter (wheelbase 5,250mm, width 2,100mm, turning diameter&lt;17m) ensures adaptability to various road conditions.</a:t>
            </a:r>
            <a:endParaRPr lang="en-US" sz="1200">
              <a:solidFill>
                <a:schemeClr val="bg2">
                  <a:lumMod val="75000"/>
                </a:schemeClr>
              </a:solidFill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784935" y="3321853"/>
            <a:ext cx="2193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B37547"/>
                </a:solidFill>
              </a:rPr>
              <a:t>Turning radius:</a:t>
            </a:r>
            <a:endParaRPr lang="en-US" sz="1400" b="1">
              <a:solidFill>
                <a:srgbClr val="B37547"/>
              </a:solidFill>
            </a:endParaRPr>
          </a:p>
          <a:p>
            <a:r>
              <a:rPr lang="en-US" sz="1400">
                <a:solidFill>
                  <a:srgbClr val="B37547"/>
                </a:solidFill>
              </a:rPr>
              <a:t>Left </a:t>
            </a:r>
            <a:r>
              <a:rPr lang="en-US" sz="1400">
                <a:solidFill>
                  <a:srgbClr val="B37547"/>
                </a:solidFill>
                <a:latin typeface="+mn-ea"/>
              </a:rPr>
              <a:t>＜ </a:t>
            </a:r>
            <a:r>
              <a:rPr lang="en-US" sz="1400" b="1">
                <a:solidFill>
                  <a:srgbClr val="B37547"/>
                </a:solidFill>
              </a:rPr>
              <a:t>8.3m</a:t>
            </a:r>
            <a:endParaRPr lang="en-US" sz="1400" b="1">
              <a:solidFill>
                <a:srgbClr val="B37547"/>
              </a:solidFill>
            </a:endParaRPr>
          </a:p>
          <a:p>
            <a:r>
              <a:rPr lang="en-US" sz="1400">
                <a:solidFill>
                  <a:srgbClr val="B37547"/>
                </a:solidFill>
              </a:rPr>
              <a:t>Right </a:t>
            </a:r>
            <a:r>
              <a:rPr lang="en-US" sz="1400">
                <a:solidFill>
                  <a:srgbClr val="B37547"/>
                </a:solidFill>
                <a:latin typeface="+mn-ea"/>
              </a:rPr>
              <a:t>＜ </a:t>
            </a:r>
            <a:r>
              <a:rPr lang="en-US" sz="1400" b="1">
                <a:solidFill>
                  <a:srgbClr val="B37547"/>
                </a:solidFill>
              </a:rPr>
              <a:t>8.4m</a:t>
            </a:r>
            <a:endParaRPr lang="en-US" sz="1400" b="1">
              <a:solidFill>
                <a:srgbClr val="B37547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45946" y="288011"/>
            <a:ext cx="3416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>
                <a:ln w="9525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>
                        <a:lumMod val="89000"/>
                      </a:srgbClr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7000">
                      <a:srgbClr val="FFFFFF"/>
                    </a:gs>
                    <a:gs pos="70000">
                      <a:srgbClr val="B2B2B2"/>
                    </a:gs>
                    <a:gs pos="75000">
                      <a:srgbClr val="292929"/>
                    </a:gs>
                    <a:gs pos="86000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Human Orientation to Generate Super Adaptation</a:t>
            </a:r>
            <a:endParaRPr lang="en-US" sz="2000" b="1" i="1">
              <a:ln w="9525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>
                      <a:lumMod val="89000"/>
                    </a:srgbClr>
                  </a:gs>
                  <a:gs pos="13000">
                    <a:srgbClr val="5F5F5F"/>
                  </a:gs>
                  <a:gs pos="21001">
                    <a:srgbClr val="5F5F5F"/>
                  </a:gs>
                  <a:gs pos="67000">
                    <a:srgbClr val="FFFFFF"/>
                  </a:gs>
                  <a:gs pos="70000">
                    <a:srgbClr val="B2B2B2"/>
                  </a:gs>
                  <a:gs pos="75000">
                    <a:srgbClr val="292929"/>
                  </a:gs>
                  <a:gs pos="86000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65195" y="764487"/>
            <a:ext cx="821361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831"/>
    </mc:Choice>
    <mc:Fallback>
      <p:transition advTm="4083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平行四边形 11"/>
          <p:cNvSpPr/>
          <p:nvPr/>
        </p:nvSpPr>
        <p:spPr>
          <a:xfrm>
            <a:off x="3318843" y="0"/>
            <a:ext cx="6285506" cy="5143500"/>
          </a:xfrm>
          <a:prstGeom prst="parallelogram">
            <a:avLst>
              <a:gd name="adj" fmla="val 6108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37547"/>
              </a:solidFill>
            </a:endParaRPr>
          </a:p>
        </p:txBody>
      </p:sp>
      <p:sp>
        <p:nvSpPr>
          <p:cNvPr id="13" name="平行四边形 12"/>
          <p:cNvSpPr/>
          <p:nvPr/>
        </p:nvSpPr>
        <p:spPr>
          <a:xfrm>
            <a:off x="3554494" y="0"/>
            <a:ext cx="5814204" cy="5143500"/>
          </a:xfrm>
          <a:prstGeom prst="parallelogram">
            <a:avLst>
              <a:gd name="adj" fmla="val 61089"/>
            </a:avLst>
          </a:prstGeom>
          <a:solidFill>
            <a:srgbClr val="F4F7F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37547"/>
              </a:solidFill>
            </a:endParaRPr>
          </a:p>
        </p:txBody>
      </p:sp>
      <p:sp>
        <p:nvSpPr>
          <p:cNvPr id="16" name="Text Box 39"/>
          <p:cNvSpPr txBox="1">
            <a:spLocks noChangeArrowheads="1"/>
          </p:cNvSpPr>
          <p:nvPr/>
        </p:nvSpPr>
        <p:spPr bwMode="auto">
          <a:xfrm>
            <a:off x="465195" y="869785"/>
            <a:ext cx="3751205" cy="264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1. Longest wheelbase among similar vehicles to create a large space</a:t>
            </a:r>
            <a:endParaRPr lang="en-US" sz="1200" b="1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</a:rPr>
              <a:t>Short front and short back overhangs plus </a:t>
            </a:r>
            <a:r>
              <a:rPr lang="en-US" sz="1000" b="1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</a:rPr>
              <a:t>super-long wheelbase</a:t>
            </a:r>
            <a:r>
              <a:rPr lang="en-US" sz="10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</a:rPr>
              <a:t> create the largest flat floor in the industry.</a:t>
            </a:r>
            <a:endParaRPr lang="en-US" sz="10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ea"/>
            </a:endParaRPr>
          </a:p>
          <a:p>
            <a:pPr algn="just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chemeClr val="bg2">
                    <a:lumMod val="75000"/>
                  </a:schemeClr>
                </a:solidFill>
              </a:rPr>
              <a:t>More effective space on board plus the wheelchair area and 10 seats allow for a maximum carrying capacity of 28 passengers, which leads the industry in terms of the passenger area space.</a:t>
            </a:r>
            <a:endParaRPr lang="en-US" sz="100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altLang="zh-CN" sz="1100" dirty="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45946" y="288011"/>
            <a:ext cx="3416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>
                <a:ln w="9525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>
                        <a:lumMod val="89000"/>
                      </a:srgbClr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7000">
                      <a:srgbClr val="FFFFFF"/>
                    </a:gs>
                    <a:gs pos="70000">
                      <a:srgbClr val="B2B2B2"/>
                    </a:gs>
                    <a:gs pos="75000">
                      <a:srgbClr val="292929"/>
                    </a:gs>
                    <a:gs pos="86000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Strong Capability to Create More Comfort</a:t>
            </a:r>
            <a:endParaRPr lang="en-US" sz="2000" b="1" i="1">
              <a:ln w="9525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>
                      <a:lumMod val="89000"/>
                    </a:srgbClr>
                  </a:gs>
                  <a:gs pos="13000">
                    <a:srgbClr val="5F5F5F"/>
                  </a:gs>
                  <a:gs pos="21001">
                    <a:srgbClr val="5F5F5F"/>
                  </a:gs>
                  <a:gs pos="67000">
                    <a:srgbClr val="FFFFFF"/>
                  </a:gs>
                  <a:gs pos="70000">
                    <a:srgbClr val="B2B2B2"/>
                  </a:gs>
                  <a:gs pos="75000">
                    <a:srgbClr val="292929"/>
                  </a:gs>
                  <a:gs pos="86000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026" name="Picture 2" descr="G:\liz-2022\宇通\11-7 卡塔尔6706-PPT\海外6706-png\未标题-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89" y="3414860"/>
            <a:ext cx="3398600" cy="103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5" r="3579"/>
          <a:stretch>
            <a:fillRect/>
          </a:stretch>
        </p:blipFill>
        <p:spPr bwMode="auto">
          <a:xfrm>
            <a:off x="4325187" y="2476608"/>
            <a:ext cx="4353618" cy="1975220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8" name="直接连接符 7"/>
          <p:cNvCxnSpPr/>
          <p:nvPr/>
        </p:nvCxnSpPr>
        <p:spPr>
          <a:xfrm>
            <a:off x="465195" y="764487"/>
            <a:ext cx="821361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5963"/>
    </mc:Choice>
    <mc:Fallback>
      <p:transition advTm="45963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平行四边形 16"/>
          <p:cNvSpPr/>
          <p:nvPr/>
        </p:nvSpPr>
        <p:spPr>
          <a:xfrm>
            <a:off x="538532" y="0"/>
            <a:ext cx="6285506" cy="5143500"/>
          </a:xfrm>
          <a:prstGeom prst="parallelogram">
            <a:avLst>
              <a:gd name="adj" fmla="val 6108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37547"/>
              </a:solidFill>
            </a:endParaRPr>
          </a:p>
        </p:txBody>
      </p:sp>
      <p:sp>
        <p:nvSpPr>
          <p:cNvPr id="18" name="平行四边形 17"/>
          <p:cNvSpPr/>
          <p:nvPr/>
        </p:nvSpPr>
        <p:spPr>
          <a:xfrm>
            <a:off x="774183" y="0"/>
            <a:ext cx="5814204" cy="5143500"/>
          </a:xfrm>
          <a:prstGeom prst="parallelogram">
            <a:avLst>
              <a:gd name="adj" fmla="val 61089"/>
            </a:avLst>
          </a:prstGeom>
          <a:solidFill>
            <a:srgbClr val="F4F7F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37547"/>
              </a:solidFill>
            </a:endParaRPr>
          </a:p>
        </p:txBody>
      </p:sp>
      <p:pic>
        <p:nvPicPr>
          <p:cNvPr id="13314" name="Picture 2" descr="G:\liz-2022\宇通\11-7 卡塔尔6706-PPT\links\调整\海外E7_正左改色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6" t="15435" r="5979" b="18243"/>
          <a:stretch>
            <a:fillRect/>
          </a:stretch>
        </p:blipFill>
        <p:spPr bwMode="auto">
          <a:xfrm>
            <a:off x="0" y="922351"/>
            <a:ext cx="4233380" cy="360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39"/>
          <p:cNvSpPr txBox="1">
            <a:spLocks noChangeArrowheads="1"/>
          </p:cNvSpPr>
          <p:nvPr/>
        </p:nvSpPr>
        <p:spPr bwMode="auto">
          <a:xfrm>
            <a:off x="4328502" y="892583"/>
            <a:ext cx="435030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2. Multi-functional composite suspension brings more comfort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>
                <a:solidFill>
                  <a:schemeClr val="bg2">
                    <a:lumMod val="75000"/>
                  </a:schemeClr>
                </a:solidFill>
                <a:latin typeface="+mn-ea"/>
                <a:ea typeface="+mn-ea"/>
              </a:rPr>
              <a:t>The airbag composite suspension with reasonable layout leads to high space utilization; The suspension that creates </a:t>
            </a:r>
            <a:r>
              <a:rPr lang="en-US" sz="1050" b="1">
                <a:solidFill>
                  <a:schemeClr val="bg2">
                    <a:lumMod val="75000"/>
                  </a:schemeClr>
                </a:solidFill>
                <a:latin typeface="+mn-ea"/>
                <a:ea typeface="+mn-ea"/>
              </a:rPr>
              <a:t>riding comfort similar to that of air suspension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latin typeface="+mn-ea"/>
                <a:ea typeface="+mn-ea"/>
              </a:rPr>
              <a:t> is the first of its kind in the industry.</a:t>
            </a:r>
            <a:endParaRPr lang="en-US" sz="1050">
              <a:solidFill>
                <a:schemeClr val="bg2">
                  <a:lumMod val="75000"/>
                </a:schemeClr>
              </a:solidFill>
              <a:latin typeface="+mn-ea"/>
              <a:ea typeface="+mn-ea"/>
            </a:endParaRPr>
          </a:p>
        </p:txBody>
      </p:sp>
      <p:cxnSp>
        <p:nvCxnSpPr>
          <p:cNvPr id="5" name="肘形连接符 4"/>
          <p:cNvCxnSpPr/>
          <p:nvPr/>
        </p:nvCxnSpPr>
        <p:spPr>
          <a:xfrm>
            <a:off x="3231715" y="3632548"/>
            <a:ext cx="2003328" cy="229226"/>
          </a:xfrm>
          <a:prstGeom prst="bentConnector3">
            <a:avLst/>
          </a:prstGeom>
          <a:ln w="19050">
            <a:solidFill>
              <a:srgbClr val="C6060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5" descr="G:\liz-2022\宇通\11-7 卡塔尔6706-PPT\links\图片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043" y="2963730"/>
            <a:ext cx="2706688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345946" y="288011"/>
            <a:ext cx="3416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>
                <a:ln w="9525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>
                        <a:lumMod val="89000"/>
                      </a:srgbClr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7000">
                      <a:srgbClr val="FFFFFF"/>
                    </a:gs>
                    <a:gs pos="70000">
                      <a:srgbClr val="B2B2B2"/>
                    </a:gs>
                    <a:gs pos="75000">
                      <a:srgbClr val="292929"/>
                    </a:gs>
                    <a:gs pos="86000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Strong Capability to Create More Comfort</a:t>
            </a:r>
            <a:endParaRPr lang="en-US" sz="2000" b="1" i="1">
              <a:ln w="9525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>
                      <a:lumMod val="89000"/>
                    </a:srgbClr>
                  </a:gs>
                  <a:gs pos="13000">
                    <a:srgbClr val="5F5F5F"/>
                  </a:gs>
                  <a:gs pos="21001">
                    <a:srgbClr val="5F5F5F"/>
                  </a:gs>
                  <a:gs pos="67000">
                    <a:srgbClr val="FFFFFF"/>
                  </a:gs>
                  <a:gs pos="70000">
                    <a:srgbClr val="B2B2B2"/>
                  </a:gs>
                  <a:gs pos="75000">
                    <a:srgbClr val="292929"/>
                  </a:gs>
                  <a:gs pos="86000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65195" y="764487"/>
            <a:ext cx="821361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8135"/>
    </mc:Choice>
    <mc:Fallback>
      <p:transition advTm="5813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平行四边形 21"/>
          <p:cNvSpPr/>
          <p:nvPr/>
        </p:nvSpPr>
        <p:spPr>
          <a:xfrm>
            <a:off x="0" y="0"/>
            <a:ext cx="6285506" cy="5143500"/>
          </a:xfrm>
          <a:prstGeom prst="parallelogram">
            <a:avLst>
              <a:gd name="adj" fmla="val 6108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37547"/>
              </a:solidFill>
            </a:endParaRPr>
          </a:p>
        </p:txBody>
      </p:sp>
      <p:sp>
        <p:nvSpPr>
          <p:cNvPr id="23" name="平行四边形 22"/>
          <p:cNvSpPr/>
          <p:nvPr/>
        </p:nvSpPr>
        <p:spPr>
          <a:xfrm>
            <a:off x="235651" y="0"/>
            <a:ext cx="5814204" cy="5143500"/>
          </a:xfrm>
          <a:prstGeom prst="parallelogram">
            <a:avLst>
              <a:gd name="adj" fmla="val 61089"/>
            </a:avLst>
          </a:prstGeom>
          <a:solidFill>
            <a:srgbClr val="F4F7F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37547"/>
              </a:solidFill>
            </a:endParaRPr>
          </a:p>
        </p:txBody>
      </p:sp>
      <p:sp>
        <p:nvSpPr>
          <p:cNvPr id="14" name="Text Box 39"/>
          <p:cNvSpPr txBox="1">
            <a:spLocks noChangeArrowheads="1"/>
          </p:cNvSpPr>
          <p:nvPr/>
        </p:nvSpPr>
        <p:spPr bwMode="auto">
          <a:xfrm>
            <a:off x="4494559" y="1254337"/>
            <a:ext cx="4084900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sz="160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3. The lowest step in the industry is convenient for the old and young</a:t>
            </a:r>
            <a:endParaRPr lang="en-US" sz="1600" b="1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85750" indent="-285750" defTabSz="9144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sz="1100" b="1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The first step at the entrance is 340mm high and the passenger door 1,200mm wide</a:t>
            </a:r>
            <a:r>
              <a:rPr lang="en-US" sz="110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, generating more convenience for the elderly and children to get on board.</a:t>
            </a:r>
            <a:endParaRPr lang="en-US" sz="1100">
              <a:solidFill>
                <a:schemeClr val="bg2">
                  <a:lumMod val="7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45946" y="288011"/>
            <a:ext cx="3416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>
                <a:ln w="9525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>
                        <a:lumMod val="89000"/>
                      </a:srgbClr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7000">
                      <a:srgbClr val="FFFFFF"/>
                    </a:gs>
                    <a:gs pos="70000">
                      <a:srgbClr val="B2B2B2"/>
                    </a:gs>
                    <a:gs pos="75000">
                      <a:srgbClr val="292929"/>
                    </a:gs>
                    <a:gs pos="86000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Strong Capability to Create More Comfort</a:t>
            </a:r>
            <a:endParaRPr lang="en-US" sz="2000" b="1" i="1">
              <a:ln w="9525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>
                      <a:lumMod val="89000"/>
                    </a:srgbClr>
                  </a:gs>
                  <a:gs pos="13000">
                    <a:srgbClr val="5F5F5F"/>
                  </a:gs>
                  <a:gs pos="21001">
                    <a:srgbClr val="5F5F5F"/>
                  </a:gs>
                  <a:gs pos="67000">
                    <a:srgbClr val="FFFFFF"/>
                  </a:gs>
                  <a:gs pos="70000">
                    <a:srgbClr val="B2B2B2"/>
                  </a:gs>
                  <a:gs pos="75000">
                    <a:srgbClr val="292929"/>
                  </a:gs>
                  <a:gs pos="86000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465195" y="764487"/>
            <a:ext cx="821361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2" descr="G:\liz-2022\宇通\11-7 卡塔尔6706-PPT\links\调整\海外E7_正右改色 拷贝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1" t="20302" r="7413" b="17760"/>
          <a:stretch>
            <a:fillRect/>
          </a:stretch>
        </p:blipFill>
        <p:spPr bwMode="auto">
          <a:xfrm>
            <a:off x="-1" y="958654"/>
            <a:ext cx="4619625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上下箭头 12"/>
          <p:cNvSpPr/>
          <p:nvPr/>
        </p:nvSpPr>
        <p:spPr>
          <a:xfrm>
            <a:off x="1226334" y="3874948"/>
            <a:ext cx="148054" cy="307071"/>
          </a:xfrm>
          <a:prstGeom prst="upDownArrow">
            <a:avLst/>
          </a:prstGeom>
          <a:solidFill>
            <a:srgbClr val="BD0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4" name="左右箭头 23"/>
          <p:cNvSpPr/>
          <p:nvPr/>
        </p:nvSpPr>
        <p:spPr>
          <a:xfrm>
            <a:off x="1078910" y="2639332"/>
            <a:ext cx="1287993" cy="319572"/>
          </a:xfrm>
          <a:prstGeom prst="leftRightArrow">
            <a:avLst/>
          </a:prstGeom>
          <a:solidFill>
            <a:srgbClr val="BD0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5" name="文本框 30"/>
          <p:cNvSpPr txBox="1"/>
          <p:nvPr/>
        </p:nvSpPr>
        <p:spPr>
          <a:xfrm>
            <a:off x="1357509" y="2651828"/>
            <a:ext cx="1029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1200mm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26" name="文本框 31"/>
          <p:cNvSpPr txBox="1"/>
          <p:nvPr/>
        </p:nvSpPr>
        <p:spPr>
          <a:xfrm>
            <a:off x="1292171" y="3896358"/>
            <a:ext cx="754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340mm</a:t>
            </a:r>
            <a:endParaRPr 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7933"/>
    </mc:Choice>
    <mc:Fallback>
      <p:transition advTm="27933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14"/>
          <p:cNvSpPr/>
          <p:nvPr/>
        </p:nvSpPr>
        <p:spPr>
          <a:xfrm>
            <a:off x="-1420662" y="2949261"/>
            <a:ext cx="11351818" cy="1521428"/>
          </a:xfrm>
          <a:prstGeom prst="parallelogram">
            <a:avLst>
              <a:gd name="adj" fmla="val 6108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37547"/>
              </a:solidFill>
            </a:endParaRPr>
          </a:p>
        </p:txBody>
      </p:sp>
      <p:sp>
        <p:nvSpPr>
          <p:cNvPr id="16" name="平行四边形 15"/>
          <p:cNvSpPr/>
          <p:nvPr/>
        </p:nvSpPr>
        <p:spPr>
          <a:xfrm>
            <a:off x="-1268262" y="3113110"/>
            <a:ext cx="11351818" cy="1217817"/>
          </a:xfrm>
          <a:prstGeom prst="parallelogram">
            <a:avLst>
              <a:gd name="adj" fmla="val 61089"/>
            </a:avLst>
          </a:prstGeom>
          <a:solidFill>
            <a:srgbClr val="F4F7F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37547"/>
              </a:solidFill>
            </a:endParaRPr>
          </a:p>
        </p:txBody>
      </p:sp>
      <p:sp>
        <p:nvSpPr>
          <p:cNvPr id="13" name="Text Box 39"/>
          <p:cNvSpPr txBox="1">
            <a:spLocks noChangeArrowheads="1"/>
          </p:cNvSpPr>
          <p:nvPr/>
        </p:nvSpPr>
        <p:spPr bwMode="auto">
          <a:xfrm>
            <a:off x="760730" y="1040747"/>
            <a:ext cx="7680960" cy="122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defTabSz="914400">
              <a:lnSpc>
                <a:spcPct val="150000"/>
              </a:lnSpc>
            </a:pPr>
            <a:r>
              <a:rPr lang="en-US" sz="160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Integrated e-drive axle is energy-saving, efficient and durable</a:t>
            </a:r>
            <a:endParaRPr lang="en-US" sz="1600" b="1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17145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en-US" sz="11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The new integrated e-drive axle is </a:t>
            </a:r>
            <a:r>
              <a:rPr lang="en-US" sz="1100" b="1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120kg</a:t>
            </a:r>
            <a:r>
              <a:rPr lang="en-US" sz="11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lighter than the previous generation,</a:t>
            </a:r>
            <a:r>
              <a:rPr lang="en-US" sz="1100" b="1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increasing the vehicular economy;</a:t>
            </a:r>
            <a:endParaRPr lang="en-US" sz="1100" b="1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en-US" sz="1100" b="1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The motor efficiency is 5% higher, and the energy consumption 3%–5% less.</a:t>
            </a:r>
            <a:r>
              <a:rPr lang="en-US" sz="11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According to the SORT2 working condition test, </a:t>
            </a:r>
            <a:r>
              <a:rPr lang="en-US" sz="1100" b="1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the power consumption is only 0.37kWh/km</a:t>
            </a:r>
            <a:r>
              <a:rPr lang="en-US" sz="11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, which is more energy-saving.</a:t>
            </a:r>
            <a:endParaRPr lang="en-US" sz="11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45946" y="288011"/>
            <a:ext cx="3416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>
                <a:ln w="9525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>
                        <a:lumMod val="89000"/>
                      </a:srgbClr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7000">
                      <a:srgbClr val="FFFFFF"/>
                    </a:gs>
                    <a:gs pos="70000">
                      <a:srgbClr val="B2B2B2"/>
                    </a:gs>
                    <a:gs pos="75000">
                      <a:srgbClr val="292929"/>
                    </a:gs>
                    <a:gs pos="86000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Intelligent Technology to Save Cost</a:t>
            </a:r>
            <a:endParaRPr lang="en-US" sz="2000" b="1" i="1">
              <a:ln w="9525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>
                      <a:lumMod val="89000"/>
                    </a:srgbClr>
                  </a:gs>
                  <a:gs pos="13000">
                    <a:srgbClr val="5F5F5F"/>
                  </a:gs>
                  <a:gs pos="21001">
                    <a:srgbClr val="5F5F5F"/>
                  </a:gs>
                  <a:gs pos="67000">
                    <a:srgbClr val="FFFFFF"/>
                  </a:gs>
                  <a:gs pos="70000">
                    <a:srgbClr val="B2B2B2"/>
                  </a:gs>
                  <a:gs pos="75000">
                    <a:srgbClr val="292929"/>
                  </a:gs>
                  <a:gs pos="86000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122" name="Picture 2" descr="G:\liz-2022\宇通\11-7 卡塔尔6706-PPT\links\图片3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0"/>
          <a:stretch>
            <a:fillRect/>
          </a:stretch>
        </p:blipFill>
        <p:spPr bwMode="auto">
          <a:xfrm>
            <a:off x="5030177" y="2734754"/>
            <a:ext cx="3157371" cy="173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接连接符 9"/>
          <p:cNvCxnSpPr/>
          <p:nvPr/>
        </p:nvCxnSpPr>
        <p:spPr>
          <a:xfrm>
            <a:off x="465195" y="764487"/>
            <a:ext cx="821361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831233" y="2563004"/>
            <a:ext cx="7610457" cy="22138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533775"/>
            <a:endParaRPr lang="zh-CN" altLang="en-US" sz="280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6001" y="2540598"/>
            <a:ext cx="27462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533775">
              <a:defRPr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en-US" sz="1050" b="1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</a:rPr>
              <a:t>Integrated external e-drive axle</a:t>
            </a:r>
            <a:endParaRPr lang="en-US" sz="1050" b="1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46643" y="2539000"/>
            <a:ext cx="27409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533775">
              <a:defRPr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en-US" sz="1050" b="1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</a:rPr>
              <a:t>Conventional direct drive powertrain</a:t>
            </a:r>
            <a:endParaRPr lang="en-US" sz="1050" b="1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4076319" y="2263598"/>
            <a:ext cx="13703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000" b="1">
                <a:ln w="19050">
                  <a:solidFill>
                    <a:srgbClr val="B37547">
                      <a:alpha val="76000"/>
                    </a:srgbClr>
                  </a:solidFill>
                  <a:miter lim="800000"/>
                </a:ln>
                <a:gradFill flip="none" rotWithShape="1">
                  <a:gsLst>
                    <a:gs pos="0">
                      <a:srgbClr val="B37547"/>
                    </a:gs>
                    <a:gs pos="61000">
                      <a:srgbClr val="CCA46A"/>
                    </a:gs>
                    <a:gs pos="100000">
                      <a:schemeClr val="bg1"/>
                    </a:gs>
                  </a:gsLst>
                  <a:lin ang="8100000" scaled="1"/>
                  <a:tileRect/>
                </a:gradFill>
                <a:effectLst>
                  <a:outerShdw blurRad="139700" dist="190500" dir="15000000" sy="30000" kx="-1800000" algn="b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VS</a:t>
            </a:r>
            <a:endParaRPr lang="en-US" sz="5000" b="1">
              <a:ln w="19050">
                <a:solidFill>
                  <a:srgbClr val="B37547">
                    <a:alpha val="76000"/>
                  </a:srgbClr>
                </a:solidFill>
                <a:miter lim="800000"/>
              </a:ln>
              <a:gradFill flip="none" rotWithShape="1">
                <a:gsLst>
                  <a:gs pos="0">
                    <a:srgbClr val="B37547"/>
                  </a:gs>
                  <a:gs pos="61000">
                    <a:srgbClr val="CCA46A"/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effectLst>
                <a:outerShdw blurRad="139700" dist="190500" dir="15000000" sy="30000" kx="-1800000" algn="bl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20" name="Picture 2" descr="G:\liz-2022\宇通\11-7 卡塔尔6706-PPT\links\图片3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38"/>
          <a:stretch>
            <a:fillRect/>
          </a:stretch>
        </p:blipFill>
        <p:spPr bwMode="auto">
          <a:xfrm>
            <a:off x="831233" y="2618661"/>
            <a:ext cx="3182850" cy="173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6258"/>
    </mc:Choice>
    <mc:Fallback>
      <p:transition advTm="56258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G:\liz-2022\宇通\11-7 卡塔尔6706-PPT\links\调整\VCG21gic15475979 拷贝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/>
          <a:stretch>
            <a:fillRect/>
          </a:stretch>
        </p:blipFill>
        <p:spPr bwMode="auto">
          <a:xfrm>
            <a:off x="0" y="-4763"/>
            <a:ext cx="7165074" cy="51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liz-2022\宇通\11-7 卡塔尔6706-PPT\links\调整\色边调整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39263" y="1671723"/>
            <a:ext cx="22985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>
                <a:ln w="19050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PART. 5</a:t>
            </a:r>
            <a:endParaRPr lang="en-US" sz="4400" b="1" i="1">
              <a:ln w="19050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4699656" y="2591914"/>
            <a:ext cx="389340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5161849" y="2693782"/>
            <a:ext cx="2685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Specifications</a:t>
            </a:r>
            <a:endParaRPr lang="en-US" sz="2800" b="1" i="1"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95647" y="956686"/>
            <a:ext cx="7671459" cy="3423098"/>
            <a:chOff x="1089327" y="956686"/>
            <a:chExt cx="6965343" cy="3423098"/>
          </a:xfrm>
          <a:solidFill>
            <a:srgbClr val="CCA46A">
              <a:alpha val="40000"/>
            </a:srgbClr>
          </a:solidFill>
        </p:grpSpPr>
        <p:sp>
          <p:nvSpPr>
            <p:cNvPr id="2" name="矩形 1"/>
            <p:cNvSpPr/>
            <p:nvPr/>
          </p:nvSpPr>
          <p:spPr>
            <a:xfrm>
              <a:off x="1089327" y="956686"/>
              <a:ext cx="6965343" cy="181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089327" y="1316897"/>
              <a:ext cx="6965343" cy="181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89327" y="1677108"/>
              <a:ext cx="6965343" cy="181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089327" y="2037319"/>
              <a:ext cx="6965343" cy="181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089327" y="2397530"/>
              <a:ext cx="6965343" cy="181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089327" y="2757741"/>
              <a:ext cx="6965343" cy="181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089327" y="3117952"/>
              <a:ext cx="6965343" cy="181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089327" y="3478163"/>
              <a:ext cx="6965343" cy="181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089327" y="3838374"/>
              <a:ext cx="6965343" cy="181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089327" y="4198585"/>
              <a:ext cx="6965343" cy="181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726221" y="4701320"/>
            <a:ext cx="533613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>
              <a:defRPr/>
            </a:pPr>
            <a:r>
              <a:rPr lang="en-US" sz="90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Note: The configuration may vary and the actual vehicle </a:t>
            </a:r>
            <a:r>
              <a:rPr lang="en-US" sz="90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configuration </a:t>
            </a:r>
            <a:r>
              <a:rPr lang="en-US" sz="900" smtClean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prevail.</a:t>
            </a:r>
            <a:endParaRPr lang="en-US" sz="900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5946" y="288011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ln w="9525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>
                        <a:lumMod val="89000"/>
                      </a:srgbClr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7000">
                      <a:srgbClr val="FFFFFF"/>
                    </a:gs>
                    <a:gs pos="70000">
                      <a:srgbClr val="B2B2B2"/>
                    </a:gs>
                    <a:gs pos="75000">
                      <a:srgbClr val="292929"/>
                    </a:gs>
                    <a:gs pos="86000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Specifications</a:t>
            </a:r>
            <a:endParaRPr lang="en-US" sz="2000" b="1" i="1" dirty="0">
              <a:ln w="9525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>
                      <a:lumMod val="89000"/>
                    </a:srgbClr>
                  </a:gs>
                  <a:gs pos="13000">
                    <a:srgbClr val="5F5F5F"/>
                  </a:gs>
                  <a:gs pos="21001">
                    <a:srgbClr val="5F5F5F"/>
                  </a:gs>
                  <a:gs pos="67000">
                    <a:srgbClr val="FFFFFF"/>
                  </a:gs>
                  <a:gs pos="70000">
                    <a:srgbClr val="B2B2B2"/>
                  </a:gs>
                  <a:gs pos="75000">
                    <a:srgbClr val="292929"/>
                  </a:gs>
                  <a:gs pos="86000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65195" y="764487"/>
            <a:ext cx="821361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2" name="表格 21"/>
          <p:cNvGraphicFramePr>
            <a:graphicFrameLocks noGrp="1"/>
          </p:cNvGraphicFramePr>
          <p:nvPr/>
        </p:nvGraphicFramePr>
        <p:xfrm>
          <a:off x="807522" y="957044"/>
          <a:ext cx="7659584" cy="360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4898"/>
                <a:gridCol w="5024686"/>
              </a:tblGrid>
              <a:tr h="180000">
                <a:tc>
                  <a:txBody>
                    <a:bodyPr/>
                    <a:lstStyle/>
                    <a:p>
                      <a:pPr marR="198120" lv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Items</a:t>
                      </a:r>
                      <a:endParaRPr lang="en-US" sz="11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" marR="1778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195" lvl="1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Standard </a:t>
                      </a:r>
                      <a:r>
                        <a:rPr lang="en-US" sz="11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Configuration</a:t>
                      </a:r>
                      <a:endParaRPr lang="en-US" sz="11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" marR="1778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marR="198120" lvl="0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/>
                        </a:rPr>
                        <a:t> L*W*H (mm)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/>
                      </a:endParaRPr>
                    </a:p>
                  </a:txBody>
                  <a:tcPr marL="17780" marR="1778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195" lvl="1" algn="l">
                        <a:spcAft>
                          <a:spcPts val="0"/>
                        </a:spcAft>
                      </a:pPr>
                      <a:r>
                        <a:rPr lang="en-US" sz="800" b="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6970*2100*2890</a:t>
                      </a:r>
                      <a:endParaRPr lang="en-US" sz="800" b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7780" marR="1778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marL="0" marR="198120" lvl="0" indent="0" algn="just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/>
                        </a:rPr>
                        <a:t> Approach angle/Departure angle (°)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/>
                      </a:endParaRPr>
                    </a:p>
                  </a:txBody>
                  <a:tcPr marL="17780" marR="1778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195" lvl="1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800" b="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21/24</a:t>
                      </a:r>
                      <a:endParaRPr lang="en-US" sz="800" b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marL="0" marR="198120" lvl="0" indent="0" algn="just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/>
                        </a:rPr>
                        <a:t>Curb weight (kg)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/>
                      </a:endParaRPr>
                    </a:p>
                  </a:txBody>
                  <a:tcPr marL="56418" marR="56418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1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800" b="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5700</a:t>
                      </a:r>
                      <a:endParaRPr lang="en-US" sz="800" b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418" marR="56418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marL="0" marR="198120" lvl="0" indent="0" algn="just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/>
                        </a:rPr>
                        <a:t>Max. gross weight (kg)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/>
                      </a:endParaRPr>
                    </a:p>
                  </a:txBody>
                  <a:tcPr marL="56418" marR="56418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1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800" b="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7700</a:t>
                      </a:r>
                      <a:endParaRPr lang="en-US" sz="800" b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418" marR="56418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marL="0" marR="198120" lvl="0" indent="0" algn="just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/>
                        </a:rPr>
                        <a:t> Suspension system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/>
                      </a:endParaRPr>
                    </a:p>
                  </a:txBody>
                  <a:tcPr marL="17780" marR="1778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195" lvl="1" algn="l">
                        <a:spcAft>
                          <a:spcPts val="0"/>
                        </a:spcAft>
                      </a:pPr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Airbag composite suspension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" marR="1778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marL="0" marR="198120" lvl="0" indent="0" algn="just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/>
                        </a:rPr>
                        <a:t>Rated capacity (driver and passengers included)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/>
                      </a:endParaRPr>
                    </a:p>
                  </a:txBody>
                  <a:tcPr marL="56418" marR="56418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28/11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56418" marR="56418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marL="0" marR="198120" lvl="0" indent="0" algn="just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Drive motor power (kW)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56418" marR="56418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65/120</a:t>
                      </a:r>
                      <a:endParaRPr lang="en-US" sz="800" b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56418" marR="56418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marL="0" marR="198120" lvl="0" indent="0" algn="just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Maximum speed (km/h)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56418" marR="56418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69</a:t>
                      </a:r>
                      <a:endParaRPr lang="en-US" sz="800" b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56418" marR="56418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marL="0" marR="198120" lvl="0" indent="0" algn="just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Maximum gradeability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56418" marR="56418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16%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56418" marR="56418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marL="0" marR="198120" lvl="0" indent="0" algn="just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Battery energy (kWh)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56418" marR="56418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163.36</a:t>
                      </a:r>
                      <a:endParaRPr lang="en-US" sz="800" b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56418" marR="56418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marL="0" marR="198120" lvl="0" indent="0" algn="just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Electricity consumption (kWh/km, </a:t>
                      </a:r>
                      <a:r>
                        <a:rPr lang="en-US" sz="800" b="0" i="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SORT2</a:t>
                      </a:r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)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56418" marR="56418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0.37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56418" marR="56418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marL="0" marR="198120" lvl="0" indent="0" algn="just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Driving range (km, constant speed)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1" algn="l" rtl="0" fontAlgn="ctr"/>
                      <a:r>
                        <a:rPr lang="en-US" sz="800" b="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385</a:t>
                      </a:r>
                      <a:endParaRPr lang="en-US" sz="800" b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Axle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56418" marR="56418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Rigid front axle/integrated e-drive rear axle</a:t>
                      </a:r>
                      <a:endParaRPr lang="en-US" sz="800" b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418" marR="56418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lvl="0" algn="just">
                        <a:spcAft>
                          <a:spcPts val="0"/>
                        </a:spcAft>
                      </a:pPr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Brakes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18" marR="56418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1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800" b="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Front/rear disc</a:t>
                      </a:r>
                      <a:endParaRPr lang="en-US" sz="800" b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418" marR="56418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marL="36195" lvl="0" algn="l" rtl="0" fontAlgn="ctr"/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Repairing/maintenance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932" marR="8932" marT="8932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195" lvl="1" algn="l" defTabSz="914400" rtl="0" eaLnBrk="1" fontAlgn="ctr" latinLnBrk="0" hangingPunct="1"/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One-piece front flap cover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932" marR="8932" marT="8932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marL="36195" lvl="0" algn="l" rtl="0" fontAlgn="ctr"/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Traction motor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932" marR="8932" marT="8932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195" lvl="1" algn="l" defTabSz="914400" rtl="0" eaLnBrk="1" fontAlgn="ctr" latinLnBrk="0" hangingPunct="1"/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Rated power of 65, rated torque of 170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932" marR="8932" marT="8932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marL="36195" lvl="0" algn="l" defTabSz="914400" rtl="0" eaLnBrk="1" fontAlgn="ctr" latinLnBrk="0" hangingPunct="1"/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Passenger door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932" marR="8932" marT="8932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195" lvl="1" algn="l" defTabSz="914400" rtl="0" eaLnBrk="1" fontAlgn="ctr" latinLnBrk="0" hangingPunct="1"/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Double-leaf in-swing door with an opening of 1.2m; Height of passenger door first step: 340mm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932" marR="8932" marT="8932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marL="36195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Window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932" marR="8932" marT="8932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195" marR="0" lvl="1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Dark gray fully-enclosed </a:t>
                      </a:r>
                      <a:r>
                        <a:rPr lang="en-US" sz="800" b="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double-layer </a:t>
                      </a:r>
                      <a:r>
                        <a:rPr lang="en-US" sz="8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glass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932" marR="8932" marT="8932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marL="36195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A/C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932" marR="8932" marT="8932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195" marR="0" lvl="1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CLING electric overhead cooling A/C (cooling capacity 20,000kcal/h, HIGHLY compressor)</a:t>
                      </a:r>
                      <a:endParaRPr lang="en-US" sz="8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8932" marR="8932" marT="8932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4194"/>
    </mc:Choice>
    <mc:Fallback>
      <p:transition advTm="7419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平行四边形 11"/>
          <p:cNvSpPr/>
          <p:nvPr/>
        </p:nvSpPr>
        <p:spPr>
          <a:xfrm>
            <a:off x="2522696" y="0"/>
            <a:ext cx="6285506" cy="5143500"/>
          </a:xfrm>
          <a:prstGeom prst="parallelogram">
            <a:avLst>
              <a:gd name="adj" fmla="val 6108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37547"/>
              </a:solidFill>
            </a:endParaRPr>
          </a:p>
        </p:txBody>
      </p:sp>
      <p:sp>
        <p:nvSpPr>
          <p:cNvPr id="13" name="平行四边形 12"/>
          <p:cNvSpPr/>
          <p:nvPr/>
        </p:nvSpPr>
        <p:spPr>
          <a:xfrm>
            <a:off x="2743201" y="0"/>
            <a:ext cx="5814204" cy="5143500"/>
          </a:xfrm>
          <a:prstGeom prst="parallelogram">
            <a:avLst>
              <a:gd name="adj" fmla="val 61089"/>
            </a:avLst>
          </a:prstGeom>
          <a:solidFill>
            <a:srgbClr val="F4F7F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37547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65195" y="764487"/>
            <a:ext cx="821361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465195" y="2304992"/>
            <a:ext cx="365653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Standing by a </a:t>
            </a: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“customer-centric” 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operation </a:t>
            </a: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philosophy, it 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seeks R&amp;D progress and innovation by building on proven experiences and relying on innovation platforms in pursuit of high-tech and green performance, as well as high quality with dedication. "Last mile" link-up for better mobility of customers.</a:t>
            </a:r>
            <a:endParaRPr lang="en-US" sz="1200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65195" y="310208"/>
            <a:ext cx="2390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>
                <a:ln w="9525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>
                        <a:lumMod val="89000"/>
                      </a:srgbClr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7000">
                      <a:srgbClr val="FFFFFF"/>
                    </a:gs>
                    <a:gs pos="70000">
                      <a:srgbClr val="B2B2B2"/>
                    </a:gs>
                    <a:gs pos="75000">
                      <a:srgbClr val="292929"/>
                    </a:gs>
                    <a:gs pos="86000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High Quality with Value</a:t>
            </a:r>
            <a:endParaRPr lang="en-US" sz="2000" b="1" i="1">
              <a:ln w="9525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>
                      <a:lumMod val="89000"/>
                    </a:srgbClr>
                  </a:gs>
                  <a:gs pos="13000">
                    <a:srgbClr val="5F5F5F"/>
                  </a:gs>
                  <a:gs pos="21001">
                    <a:srgbClr val="5F5F5F"/>
                  </a:gs>
                  <a:gs pos="67000">
                    <a:srgbClr val="FFFFFF"/>
                  </a:gs>
                  <a:gs pos="70000">
                    <a:srgbClr val="B2B2B2"/>
                  </a:gs>
                  <a:gs pos="75000">
                    <a:srgbClr val="292929"/>
                  </a:gs>
                  <a:gs pos="86000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23" name="Picture 3" descr="G:\liz-2022\宇通\11-7 卡塔尔6706-PPT\links\调整\海外E7_正左改色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2" r="38572" b="20218"/>
          <a:stretch>
            <a:fillRect/>
          </a:stretch>
        </p:blipFill>
        <p:spPr bwMode="auto">
          <a:xfrm>
            <a:off x="4121728" y="925033"/>
            <a:ext cx="5022273" cy="342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429138" y="1731383"/>
            <a:ext cx="4615978" cy="366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ts val="1920"/>
              </a:lnSpc>
            </a:pPr>
            <a:r>
              <a:rPr lang="en-US" sz="3000" b="1" i="1"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ZK6706BEVG</a:t>
            </a:r>
            <a:endParaRPr lang="en-US" sz="3000" b="1" i="1"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082"/>
    </mc:Choice>
    <mc:Fallback>
      <p:transition spd="slow" advTm="8808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liz-2022\宇通\11-7 卡塔尔6706-PPT\links\调整\VCG211133317541 拷贝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1" b="4525"/>
          <a:stretch>
            <a:fillRect/>
          </a:stretch>
        </p:blipFill>
        <p:spPr bwMode="auto">
          <a:xfrm>
            <a:off x="0" y="1"/>
            <a:ext cx="528799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liz-2022\宇通\11-7 卡塔尔6706-PPT\links\调整\色边调整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39263" y="1680918"/>
            <a:ext cx="22985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>
                <a:ln w="19050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PART. 2</a:t>
            </a:r>
            <a:endParaRPr lang="en-US" sz="4400" b="1" i="1">
              <a:ln w="19050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699656" y="2791933"/>
            <a:ext cx="389340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4339028" y="2893801"/>
            <a:ext cx="4330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Elegant and Distinctive</a:t>
            </a:r>
            <a:endParaRPr lang="en-US" sz="2800" b="1" i="1"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99230" y="2343150"/>
            <a:ext cx="1210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>
                <a:ln w="9525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>
                        <a:lumMod val="89000"/>
                      </a:srgbClr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7000">
                      <a:srgbClr val="FFFFFF"/>
                    </a:gs>
                    <a:gs pos="70000">
                      <a:srgbClr val="B2B2B2"/>
                    </a:gs>
                    <a:gs pos="75000">
                      <a:srgbClr val="292929"/>
                    </a:gs>
                    <a:gs pos="86000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Appearance</a:t>
            </a:r>
            <a:endParaRPr lang="en-US" sz="2000" b="1" i="1">
              <a:ln w="9525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>
                      <a:lumMod val="89000"/>
                    </a:srgbClr>
                  </a:gs>
                  <a:gs pos="13000">
                    <a:srgbClr val="5F5F5F"/>
                  </a:gs>
                  <a:gs pos="21001">
                    <a:srgbClr val="5F5F5F"/>
                  </a:gs>
                  <a:gs pos="67000">
                    <a:srgbClr val="FFFFFF"/>
                  </a:gs>
                  <a:gs pos="70000">
                    <a:srgbClr val="B2B2B2"/>
                  </a:gs>
                  <a:gs pos="75000">
                    <a:srgbClr val="292929"/>
                  </a:gs>
                  <a:gs pos="86000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平行四边形 16"/>
          <p:cNvSpPr/>
          <p:nvPr/>
        </p:nvSpPr>
        <p:spPr>
          <a:xfrm>
            <a:off x="-876115" y="0"/>
            <a:ext cx="6285506" cy="5143500"/>
          </a:xfrm>
          <a:prstGeom prst="parallelogram">
            <a:avLst>
              <a:gd name="adj" fmla="val 6108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37547"/>
              </a:solidFill>
            </a:endParaRPr>
          </a:p>
        </p:txBody>
      </p:sp>
      <p:sp>
        <p:nvSpPr>
          <p:cNvPr id="18" name="平行四边形 17"/>
          <p:cNvSpPr/>
          <p:nvPr/>
        </p:nvSpPr>
        <p:spPr>
          <a:xfrm>
            <a:off x="-655610" y="0"/>
            <a:ext cx="5814204" cy="5143500"/>
          </a:xfrm>
          <a:prstGeom prst="parallelogram">
            <a:avLst>
              <a:gd name="adj" fmla="val 61089"/>
            </a:avLst>
          </a:prstGeom>
          <a:solidFill>
            <a:srgbClr val="F4F7F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37547"/>
              </a:solidFill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4456056" y="1833880"/>
            <a:ext cx="4222749" cy="1998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Front wall features the elegant split headlights with flying-wing chrome eyebrows; rear wall inherits the classic styling of micro-mobility bus; side wall has hidden column, suspended roof and integral fairing; the vehicle will undoubtedly become the business card of a city with its stylish design and approachable appearance.</a:t>
            </a:r>
            <a:endParaRPr lang="en-US" sz="120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6197" y="1133074"/>
            <a:ext cx="4171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High-tech Strength </a:t>
            </a:r>
            <a:r>
              <a:rPr lang="en-US" sz="2000" b="1" i="1" smtClean="0"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in </a:t>
            </a:r>
            <a:r>
              <a:rPr lang="en-US" sz="2000" b="1" i="1"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Style</a:t>
            </a:r>
            <a:endParaRPr lang="en-US" sz="2000" b="1" i="1"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0351" y="288011"/>
            <a:ext cx="2390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000" b="1" i="1">
                <a:ln w="9525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>
                        <a:lumMod val="89000"/>
                      </a:srgbClr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7000">
                      <a:srgbClr val="FFFFFF"/>
                    </a:gs>
                    <a:gs pos="70000">
                      <a:srgbClr val="B2B2B2"/>
                    </a:gs>
                    <a:gs pos="75000">
                      <a:srgbClr val="292929"/>
                    </a:gs>
                    <a:gs pos="86000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Elegant and Distinctive</a:t>
            </a:r>
            <a:endParaRPr lang="en-US" sz="2000" b="1" i="1">
              <a:ln w="9525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>
                      <a:lumMod val="89000"/>
                    </a:srgbClr>
                  </a:gs>
                  <a:gs pos="13000">
                    <a:srgbClr val="5F5F5F"/>
                  </a:gs>
                  <a:gs pos="21001">
                    <a:srgbClr val="5F5F5F"/>
                  </a:gs>
                  <a:gs pos="67000">
                    <a:srgbClr val="FFFFFF"/>
                  </a:gs>
                  <a:gs pos="70000">
                    <a:srgbClr val="B2B2B2"/>
                  </a:gs>
                  <a:gs pos="75000">
                    <a:srgbClr val="292929"/>
                  </a:gs>
                  <a:gs pos="86000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65195" y="764487"/>
            <a:ext cx="821361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98" name="Picture 2" descr="G:\liz-2022\宇通\11-7 卡塔尔6706-PPT\links\调整\海外E7_正前改色 拷贝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1" r="19884"/>
          <a:stretch>
            <a:fillRect/>
          </a:stretch>
        </p:blipFill>
        <p:spPr bwMode="auto">
          <a:xfrm>
            <a:off x="-1" y="1101225"/>
            <a:ext cx="4076701" cy="404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3250"/>
    </mc:Choice>
    <mc:Fallback>
      <p:transition advTm="4325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44994" y="2478152"/>
            <a:ext cx="8274695" cy="212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screen"/>
          <a:srcRect l="18251" t="22001" r="16384" b="13600"/>
          <a:stretch>
            <a:fillRect/>
          </a:stretch>
        </p:blipFill>
        <p:spPr>
          <a:xfrm>
            <a:off x="5487515" y="2478152"/>
            <a:ext cx="3232175" cy="2124000"/>
          </a:xfrm>
          <a:prstGeom prst="rect">
            <a:avLst/>
          </a:prstGeom>
        </p:spPr>
      </p:pic>
      <p:pic>
        <p:nvPicPr>
          <p:cNvPr id="10" name="object 4"/>
          <p:cNvPicPr>
            <a:picLocks noChangeAspect="1"/>
          </p:cNvPicPr>
          <p:nvPr/>
        </p:nvPicPr>
        <p:blipFill rotWithShape="1">
          <a:blip r:embed="rId2" cstate="screen"/>
          <a:srcRect t="20622" r="82753" b="17513"/>
          <a:stretch>
            <a:fillRect/>
          </a:stretch>
        </p:blipFill>
        <p:spPr>
          <a:xfrm>
            <a:off x="4623419" y="2889297"/>
            <a:ext cx="945000" cy="1260000"/>
          </a:xfrm>
          <a:prstGeom prst="rect">
            <a:avLst/>
          </a:prstGeom>
        </p:spPr>
      </p:pic>
      <p:sp>
        <p:nvSpPr>
          <p:cNvPr id="12" name="箭头: 左 11"/>
          <p:cNvSpPr/>
          <p:nvPr/>
        </p:nvSpPr>
        <p:spPr>
          <a:xfrm>
            <a:off x="3530689" y="3345477"/>
            <a:ext cx="1000560" cy="420728"/>
          </a:xfrm>
          <a:prstGeom prst="leftArrow">
            <a:avLst/>
          </a:prstGeom>
          <a:solidFill>
            <a:srgbClr val="C60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92600" y="3134406"/>
            <a:ext cx="7251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+mn-lt"/>
                <a:ea typeface="+mn-ea"/>
                <a:cs typeface="+mn-ea"/>
                <a:sym typeface="+mn-lt"/>
              </a:rPr>
              <a:t>Evolution</a:t>
            </a:r>
            <a:endParaRPr lang="en-US" sz="10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223421" y="1306786"/>
            <a:ext cx="4295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Excellent Appearance with Classic Design</a:t>
            </a:r>
            <a:endParaRPr lang="en-US" sz="2000" b="1" i="1"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0351" y="288011"/>
            <a:ext cx="2390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000" b="1" i="1">
                <a:ln w="9525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>
                        <a:lumMod val="89000"/>
                      </a:srgbClr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7000">
                      <a:srgbClr val="FFFFFF"/>
                    </a:gs>
                    <a:gs pos="70000">
                      <a:srgbClr val="B2B2B2"/>
                    </a:gs>
                    <a:gs pos="75000">
                      <a:srgbClr val="292929"/>
                    </a:gs>
                    <a:gs pos="86000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Elegant and Distinctive</a:t>
            </a:r>
            <a:endParaRPr lang="en-US" sz="2000" b="1" i="1">
              <a:ln w="9525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>
                      <a:lumMod val="89000"/>
                    </a:srgbClr>
                  </a:gs>
                  <a:gs pos="13000">
                    <a:srgbClr val="5F5F5F"/>
                  </a:gs>
                  <a:gs pos="21001">
                    <a:srgbClr val="5F5F5F"/>
                  </a:gs>
                  <a:gs pos="67000">
                    <a:srgbClr val="FFFFFF"/>
                  </a:gs>
                  <a:gs pos="70000">
                    <a:srgbClr val="B2B2B2"/>
                  </a:gs>
                  <a:gs pos="75000">
                    <a:srgbClr val="292929"/>
                  </a:gs>
                  <a:gs pos="86000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65195" y="764487"/>
            <a:ext cx="821361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4772514" y="957950"/>
            <a:ext cx="3947175" cy="1558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Derived from the Red Award design</a:t>
            </a:r>
            <a:endParaRPr lang="en-US" sz="1100" b="1" dirty="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Based on the Xiaoyu2.0 design, its </a:t>
            </a:r>
            <a:r>
              <a:rPr lang="en-US" sz="1050" dirty="0" smtClean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space capsule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appearance is full of tech. "U-shaped" flying-wing decoration and smiling front face create a lovely and approachable bus which will become the business card of a city.</a:t>
            </a:r>
            <a:endParaRPr lang="en-US" sz="1050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5122" name="Picture 2" descr="G:\liz-2022\宇通\11-7 卡塔尔6706-PPT\links\调整\海外E7_右45改色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4" y="2216551"/>
            <a:ext cx="4016070" cy="267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32"/>
    </mc:Choice>
    <mc:Fallback>
      <p:transition spd="slow" advTm="2833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平行四边形 23"/>
          <p:cNvSpPr/>
          <p:nvPr/>
        </p:nvSpPr>
        <p:spPr>
          <a:xfrm>
            <a:off x="3670006" y="0"/>
            <a:ext cx="6285506" cy="5143500"/>
          </a:xfrm>
          <a:prstGeom prst="parallelogram">
            <a:avLst>
              <a:gd name="adj" fmla="val 6108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37547"/>
              </a:solidFill>
            </a:endParaRPr>
          </a:p>
        </p:txBody>
      </p:sp>
      <p:sp>
        <p:nvSpPr>
          <p:cNvPr id="25" name="平行四边形 24"/>
          <p:cNvSpPr/>
          <p:nvPr/>
        </p:nvSpPr>
        <p:spPr>
          <a:xfrm>
            <a:off x="3890511" y="0"/>
            <a:ext cx="5814204" cy="5143500"/>
          </a:xfrm>
          <a:prstGeom prst="parallelogram">
            <a:avLst>
              <a:gd name="adj" fmla="val 61089"/>
            </a:avLst>
          </a:prstGeom>
          <a:solidFill>
            <a:srgbClr val="F4F7F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37547"/>
              </a:solidFill>
            </a:endParaRPr>
          </a:p>
        </p:txBody>
      </p:sp>
      <p:sp>
        <p:nvSpPr>
          <p:cNvPr id="15" name="文本框 6"/>
          <p:cNvSpPr txBox="1"/>
          <p:nvPr/>
        </p:nvSpPr>
        <p:spPr>
          <a:xfrm>
            <a:off x="580589" y="1954099"/>
            <a:ext cx="2895855" cy="2275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"Two shorts and one long": short front and short back overhangs plus super-long wheelbase create the largest flat floor in the industry. The flat-floor passenger area is as large as 3.8m2, fully demonstrating Yutong "customer-oriented" philosophy.</a:t>
            </a:r>
            <a:endParaRPr lang="en-US" sz="120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160950" y="1080717"/>
            <a:ext cx="5604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Human Orientation to Show Strength</a:t>
            </a:r>
            <a:endParaRPr lang="en-US" sz="2000" b="1" i="1"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90351" y="288011"/>
            <a:ext cx="2390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000" b="1" i="1">
                <a:ln w="9525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>
                        <a:lumMod val="89000"/>
                      </a:srgbClr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7000">
                      <a:srgbClr val="FFFFFF"/>
                    </a:gs>
                    <a:gs pos="70000">
                      <a:srgbClr val="B2B2B2"/>
                    </a:gs>
                    <a:gs pos="75000">
                      <a:srgbClr val="292929"/>
                    </a:gs>
                    <a:gs pos="86000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Elegant and Distinctive</a:t>
            </a:r>
            <a:endParaRPr lang="en-US" sz="2000" b="1" i="1">
              <a:ln w="9525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>
                      <a:lumMod val="89000"/>
                    </a:srgbClr>
                  </a:gs>
                  <a:gs pos="13000">
                    <a:srgbClr val="5F5F5F"/>
                  </a:gs>
                  <a:gs pos="21001">
                    <a:srgbClr val="5F5F5F"/>
                  </a:gs>
                  <a:gs pos="67000">
                    <a:srgbClr val="FFFFFF"/>
                  </a:gs>
                  <a:gs pos="70000">
                    <a:srgbClr val="B2B2B2"/>
                  </a:gs>
                  <a:gs pos="75000">
                    <a:srgbClr val="292929"/>
                  </a:gs>
                  <a:gs pos="86000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465195" y="764487"/>
            <a:ext cx="821361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46" name="Picture 2" descr="G:\liz-2022\宇通\11-7 卡塔尔6706-PPT\links\调整\海外E7_正右改色 拷贝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" t="20302" r="7413" b="17760"/>
          <a:stretch>
            <a:fillRect/>
          </a:stretch>
        </p:blipFill>
        <p:spPr bwMode="auto">
          <a:xfrm>
            <a:off x="3476444" y="1619250"/>
            <a:ext cx="5667556" cy="275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接连接符 4"/>
          <p:cNvCxnSpPr/>
          <p:nvPr/>
        </p:nvCxnSpPr>
        <p:spPr>
          <a:xfrm>
            <a:off x="3836763" y="3683546"/>
            <a:ext cx="0" cy="108966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8528248" y="3683546"/>
            <a:ext cx="0" cy="108966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6720476" y="4636046"/>
            <a:ext cx="1807772" cy="0"/>
          </a:xfrm>
          <a:prstGeom prst="straightConnector1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H="1">
            <a:off x="3829143" y="4636046"/>
            <a:ext cx="1776070" cy="0"/>
          </a:xfrm>
          <a:prstGeom prst="straightConnector1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667088" y="4460786"/>
            <a:ext cx="1005403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2">
                    <a:lumMod val="75000"/>
                  </a:schemeClr>
                </a:solidFill>
              </a:rPr>
              <a:t>6970mm</a:t>
            </a:r>
            <a:endParaRPr lang="en-US" sz="1600" b="1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67088" y="4034066"/>
            <a:ext cx="1005403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2">
                    <a:lumMod val="75000"/>
                  </a:schemeClr>
                </a:solidFill>
              </a:rPr>
              <a:t>5250mm</a:t>
            </a:r>
            <a:endParaRPr lang="en-US" sz="1600" b="1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4309813" y="3683546"/>
            <a:ext cx="0" cy="62484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8038736" y="3683546"/>
            <a:ext cx="0" cy="62484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H="1">
            <a:off x="4302193" y="4201706"/>
            <a:ext cx="1303020" cy="0"/>
          </a:xfrm>
          <a:prstGeom prst="straightConnector1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>
            <a:off x="6720476" y="4201706"/>
            <a:ext cx="1303020" cy="0"/>
          </a:xfrm>
          <a:prstGeom prst="straightConnector1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9944"/>
    </mc:Choice>
    <mc:Fallback>
      <p:transition advTm="2994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平行四边形 18"/>
          <p:cNvSpPr/>
          <p:nvPr/>
        </p:nvSpPr>
        <p:spPr>
          <a:xfrm>
            <a:off x="-876115" y="0"/>
            <a:ext cx="6285506" cy="5143500"/>
          </a:xfrm>
          <a:prstGeom prst="parallelogram">
            <a:avLst>
              <a:gd name="adj" fmla="val 6108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37547"/>
              </a:solidFill>
            </a:endParaRPr>
          </a:p>
        </p:txBody>
      </p:sp>
      <p:sp>
        <p:nvSpPr>
          <p:cNvPr id="20" name="平行四边形 19"/>
          <p:cNvSpPr/>
          <p:nvPr/>
        </p:nvSpPr>
        <p:spPr>
          <a:xfrm>
            <a:off x="-655610" y="0"/>
            <a:ext cx="5814204" cy="5143500"/>
          </a:xfrm>
          <a:prstGeom prst="parallelogram">
            <a:avLst>
              <a:gd name="adj" fmla="val 61089"/>
            </a:avLst>
          </a:prstGeom>
          <a:solidFill>
            <a:srgbClr val="F4F7F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37547"/>
              </a:solidFill>
            </a:endParaRPr>
          </a:p>
        </p:txBody>
      </p:sp>
      <p:sp>
        <p:nvSpPr>
          <p:cNvPr id="15" name="文本框 9"/>
          <p:cNvSpPr txBox="1"/>
          <p:nvPr/>
        </p:nvSpPr>
        <p:spPr>
          <a:xfrm>
            <a:off x="4457065" y="1931474"/>
            <a:ext cx="42849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i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First-of-its-kind passenger door to bring 4 surprises to customers.</a:t>
            </a:r>
            <a:endParaRPr lang="en-US" sz="1200" b="1" i="1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Narrow rubber inner seal makes it look better and unique.</a:t>
            </a:r>
            <a:endParaRPr lang="en-US" sz="1050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Inner width of 1,200mm facilitates getting on and off at the same time, even when there is no emergency door in the left side wall;</a:t>
            </a:r>
            <a:endParaRPr lang="en-US" sz="1050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en-US" sz="1050" dirty="0" smtClean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Primary</a:t>
            </a:r>
            <a:r>
              <a:rPr lang="en-US" sz="1050" dirty="0" smtClean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 of 340mm height makes boarding and alighting easy;</a:t>
            </a:r>
            <a:endParaRPr lang="en-US" sz="1050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High reliability with no quality problem such as vibration, abnormal </a:t>
            </a:r>
            <a:r>
              <a:rPr lang="en-US" sz="1050" dirty="0" smtClean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noise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 </a:t>
            </a:r>
            <a:r>
              <a:rPr lang="en-US" sz="1050" dirty="0" smtClean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stuck.</a:t>
            </a:r>
            <a:endParaRPr lang="en-US" sz="1050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4179237" y="1130687"/>
            <a:ext cx="4641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Different Journey with New Experience</a:t>
            </a:r>
            <a:endParaRPr lang="en-US" sz="2000" b="1" i="1"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0351" y="288011"/>
            <a:ext cx="2390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000" b="1" i="1">
                <a:ln w="9525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>
                        <a:lumMod val="89000"/>
                      </a:srgbClr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7000">
                      <a:srgbClr val="FFFFFF"/>
                    </a:gs>
                    <a:gs pos="70000">
                      <a:srgbClr val="B2B2B2"/>
                    </a:gs>
                    <a:gs pos="75000">
                      <a:srgbClr val="292929"/>
                    </a:gs>
                    <a:gs pos="86000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Elegant and Distinctive</a:t>
            </a:r>
            <a:endParaRPr lang="en-US" sz="2000" b="1" i="1">
              <a:ln w="9525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>
                      <a:lumMod val="89000"/>
                    </a:srgbClr>
                  </a:gs>
                  <a:gs pos="13000">
                    <a:srgbClr val="5F5F5F"/>
                  </a:gs>
                  <a:gs pos="21001">
                    <a:srgbClr val="5F5F5F"/>
                  </a:gs>
                  <a:gs pos="67000">
                    <a:srgbClr val="FFFFFF"/>
                  </a:gs>
                  <a:gs pos="70000">
                    <a:srgbClr val="B2B2B2"/>
                  </a:gs>
                  <a:gs pos="75000">
                    <a:srgbClr val="292929"/>
                  </a:gs>
                  <a:gs pos="86000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65195" y="764487"/>
            <a:ext cx="821361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2" descr="G:\liz-2022\宇通\11-7 卡塔尔6706-PPT\links\调整\海外E7_正右改色 拷贝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1" t="20302" r="7413" b="17760"/>
          <a:stretch>
            <a:fillRect/>
          </a:stretch>
        </p:blipFill>
        <p:spPr bwMode="auto">
          <a:xfrm>
            <a:off x="-1" y="958654"/>
            <a:ext cx="4619625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上下箭头 24"/>
          <p:cNvSpPr/>
          <p:nvPr/>
        </p:nvSpPr>
        <p:spPr>
          <a:xfrm>
            <a:off x="1226334" y="3874948"/>
            <a:ext cx="148054" cy="307071"/>
          </a:xfrm>
          <a:prstGeom prst="upDownArrow">
            <a:avLst/>
          </a:prstGeom>
          <a:solidFill>
            <a:srgbClr val="BD0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30" name="左右箭头 29"/>
          <p:cNvSpPr/>
          <p:nvPr/>
        </p:nvSpPr>
        <p:spPr>
          <a:xfrm>
            <a:off x="1078910" y="2639332"/>
            <a:ext cx="1287993" cy="319572"/>
          </a:xfrm>
          <a:prstGeom prst="leftRightArrow">
            <a:avLst/>
          </a:prstGeom>
          <a:solidFill>
            <a:srgbClr val="BD0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31" name="文本框 30"/>
          <p:cNvSpPr txBox="1"/>
          <p:nvPr/>
        </p:nvSpPr>
        <p:spPr>
          <a:xfrm>
            <a:off x="1357509" y="2651828"/>
            <a:ext cx="1029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1200mm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292171" y="3896358"/>
            <a:ext cx="754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340mm</a:t>
            </a:r>
            <a:endParaRPr 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9051"/>
    </mc:Choice>
    <mc:Fallback>
      <p:transition advTm="5905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平行四边形 16"/>
          <p:cNvSpPr/>
          <p:nvPr/>
        </p:nvSpPr>
        <p:spPr>
          <a:xfrm>
            <a:off x="3109291" y="0"/>
            <a:ext cx="6285506" cy="5143500"/>
          </a:xfrm>
          <a:prstGeom prst="parallelogram">
            <a:avLst>
              <a:gd name="adj" fmla="val 6108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37547"/>
              </a:solidFill>
            </a:endParaRPr>
          </a:p>
        </p:txBody>
      </p:sp>
      <p:sp>
        <p:nvSpPr>
          <p:cNvPr id="18" name="平行四边形 17"/>
          <p:cNvSpPr/>
          <p:nvPr/>
        </p:nvSpPr>
        <p:spPr>
          <a:xfrm>
            <a:off x="3329796" y="0"/>
            <a:ext cx="5814204" cy="5143500"/>
          </a:xfrm>
          <a:prstGeom prst="parallelogram">
            <a:avLst>
              <a:gd name="adj" fmla="val 61089"/>
            </a:avLst>
          </a:prstGeom>
          <a:solidFill>
            <a:srgbClr val="F4F7F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37547"/>
              </a:solidFill>
            </a:endParaRPr>
          </a:p>
        </p:txBody>
      </p:sp>
      <p:sp>
        <p:nvSpPr>
          <p:cNvPr id="8" name="文本框 9"/>
          <p:cNvSpPr txBox="1"/>
          <p:nvPr/>
        </p:nvSpPr>
        <p:spPr>
          <a:xfrm>
            <a:off x="568325" y="1855710"/>
            <a:ext cx="3123781" cy="172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 smtClean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High-transmittance 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windshield: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front windshield is 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large with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 </a:t>
            </a:r>
            <a:r>
              <a:rPr lang="en-US" sz="1200" b="1" dirty="0" smtClean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light-transmittance</a:t>
            </a: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offering good field of vision for the driver; the side window pane 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height of 1200mm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creates an excellent view in all directions.</a:t>
            </a:r>
            <a:endParaRPr lang="en-US" sz="1200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558800" y="1017019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Wide Vision</a:t>
            </a:r>
            <a:endParaRPr lang="en-US" sz="2000" b="1" i="1"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sz="2000" b="1" i="1"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Happy Journey</a:t>
            </a:r>
            <a:endParaRPr lang="en-US" sz="2000" b="1" i="1"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0351" y="288011"/>
            <a:ext cx="2390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000" b="1" i="1">
                <a:ln w="9525">
                  <a:solidFill>
                    <a:schemeClr val="tx1">
                      <a:alpha val="40000"/>
                    </a:schemeClr>
                  </a:solidFill>
                </a:ln>
                <a:gradFill>
                  <a:gsLst>
                    <a:gs pos="0">
                      <a:srgbClr val="CBCBCB">
                        <a:lumMod val="89000"/>
                      </a:srgbClr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7000">
                      <a:srgbClr val="FFFFFF"/>
                    </a:gs>
                    <a:gs pos="70000">
                      <a:srgbClr val="B2B2B2"/>
                    </a:gs>
                    <a:gs pos="75000">
                      <a:srgbClr val="292929"/>
                    </a:gs>
                    <a:gs pos="86000">
                      <a:srgbClr val="777777"/>
                    </a:gs>
                    <a:gs pos="100000">
                      <a:srgbClr val="EAEAEA"/>
                    </a:gs>
                  </a:gsLst>
                  <a:lin ang="6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Elegant and Distinctive</a:t>
            </a:r>
            <a:endParaRPr lang="en-US" sz="2000" b="1" i="1">
              <a:ln w="9525">
                <a:solidFill>
                  <a:schemeClr val="tx1">
                    <a:alpha val="40000"/>
                  </a:schemeClr>
                </a:solidFill>
              </a:ln>
              <a:gradFill>
                <a:gsLst>
                  <a:gs pos="0">
                    <a:srgbClr val="CBCBCB">
                      <a:lumMod val="89000"/>
                    </a:srgbClr>
                  </a:gs>
                  <a:gs pos="13000">
                    <a:srgbClr val="5F5F5F"/>
                  </a:gs>
                  <a:gs pos="21001">
                    <a:srgbClr val="5F5F5F"/>
                  </a:gs>
                  <a:gs pos="67000">
                    <a:srgbClr val="FFFFFF"/>
                  </a:gs>
                  <a:gs pos="70000">
                    <a:srgbClr val="B2B2B2"/>
                  </a:gs>
                  <a:gs pos="75000">
                    <a:srgbClr val="292929"/>
                  </a:gs>
                  <a:gs pos="86000">
                    <a:srgbClr val="777777"/>
                  </a:gs>
                  <a:gs pos="100000">
                    <a:srgbClr val="EAEAEA"/>
                  </a:gs>
                </a:gsLst>
                <a:lin ang="6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65195" y="764487"/>
            <a:ext cx="821361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170" name="Picture 2" descr="G:\liz-2022\宇通\11-7 卡塔尔6706-PPT\links\调整\海外E7_左45 拷贝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t="17812" r="11562" b="4014"/>
          <a:stretch>
            <a:fillRect/>
          </a:stretch>
        </p:blipFill>
        <p:spPr bwMode="auto">
          <a:xfrm>
            <a:off x="4028536" y="1069675"/>
            <a:ext cx="5115464" cy="346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左右箭头 25"/>
          <p:cNvSpPr/>
          <p:nvPr/>
        </p:nvSpPr>
        <p:spPr>
          <a:xfrm rot="16200000">
            <a:off x="6956833" y="2237571"/>
            <a:ext cx="1262379" cy="307148"/>
          </a:xfrm>
          <a:prstGeom prst="leftRightArrow">
            <a:avLst>
              <a:gd name="adj1" fmla="val 34102"/>
              <a:gd name="adj2" fmla="val 50000"/>
            </a:avLst>
          </a:prstGeom>
          <a:solidFill>
            <a:srgbClr val="BD0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1" name="文本框 10"/>
          <p:cNvSpPr txBox="1"/>
          <p:nvPr/>
        </p:nvSpPr>
        <p:spPr>
          <a:xfrm>
            <a:off x="7610998" y="2217348"/>
            <a:ext cx="1102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1200mm</a:t>
            </a:r>
            <a:endParaRPr lang="en-US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4685"/>
    </mc:Choice>
    <mc:Fallback>
      <p:transition advTm="2468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PP_MARK_KEY" val="43aab519-77ec-44de-83f6-2af1eb943a66"/>
  <p:tag name="COMMONDATA" val="eyJoZGlkIjoiMWQ3ZTIwM2JhMDZiZTg3MGRhMGM0NjMzZGZmMWZmNjMifQ=="/>
</p:tagLst>
</file>

<file path=ppt/theme/theme1.xml><?xml version="1.0" encoding="utf-8"?>
<a:theme xmlns:a="http://schemas.openxmlformats.org/drawingml/2006/main" name="3_默认设计模板">
  <a:themeElements>
    <a:clrScheme name="3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0t2qhh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3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默认设计模板">
  <a:themeElements>
    <a:clrScheme name="3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0t2qhh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3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9286</Words>
  <Application>WPS 演示</Application>
  <PresentationFormat>全屏显示(16:9)</PresentationFormat>
  <Paragraphs>300</Paragraphs>
  <Slides>27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等线</vt:lpstr>
      <vt:lpstr>Calibri</vt:lpstr>
      <vt:lpstr>Arial Unicode MS</vt:lpstr>
      <vt:lpstr>Arial</vt:lpstr>
      <vt:lpstr>3_默认设计模板</vt:lpstr>
      <vt:lpstr>4_默认设计模板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yt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胡朝宗</dc:creator>
  <cp:lastModifiedBy>WLF-FLW</cp:lastModifiedBy>
  <cp:revision>1926</cp:revision>
  <cp:lastPrinted>2022-03-14T04:18:00Z</cp:lastPrinted>
  <dcterms:created xsi:type="dcterms:W3CDTF">2009-09-27T07:25:00Z</dcterms:created>
  <dcterms:modified xsi:type="dcterms:W3CDTF">2023-07-26T10:03:11Z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8E09A63BC3554AD7A9D7A49663B94F78_13</vt:lpwstr>
  </property>
  <property fmtid="{D5CDD505-2E9C-101B-9397-08002B2CF9AE}" pid="3" name="KSOProductBuildVer">
    <vt:lpwstr>2052-12.1.0.15120</vt:lpwstr>
  </property>
</Properties>
</file>